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6" r:id="rId8"/>
    <p:sldId id="267" r:id="rId9"/>
    <p:sldId id="262" r:id="rId10"/>
    <p:sldId id="263" r:id="rId11"/>
    <p:sldId id="268" r:id="rId12"/>
    <p:sldId id="269" r:id="rId13"/>
    <p:sldId id="270" r:id="rId14"/>
    <p:sldId id="264" r:id="rId15"/>
    <p:sldId id="271" r:id="rId16"/>
    <p:sldId id="272" r:id="rId17"/>
    <p:sldId id="273" r:id="rId18"/>
    <p:sldId id="265" r:id="rId19"/>
  </p:sldIdLst>
  <p:sldSz cx="18288000" cy="10287000"/>
  <p:notesSz cx="6858000" cy="9144000"/>
  <p:embeddedFontLst>
    <p:embeddedFont>
      <p:font typeface="Bernoru" panose="020B0604020202020204" charset="0"/>
      <p:regular r:id="rId21"/>
    </p:embeddedFont>
    <p:embeddedFont>
      <p:font typeface="Poppins Bold" panose="020B0604020202020204" charset="0"/>
      <p:regular r:id="rId22"/>
    </p:embeddedFont>
    <p:embeddedFont>
      <p:font typeface="Poppins Light" panose="020B0604020202020204"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81BA8-0F76-465D-AB60-9A6BD291471B}" type="datetimeFigureOut">
              <a:rPr lang="en-IN" smtClean="0"/>
              <a:t>06-08-2025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66D8C-01CA-4EE1-BB40-17BC85D0EB7C}" type="slidenum">
              <a:rPr lang="en-IN" smtClean="0"/>
              <a:t>‹#›</a:t>
            </a:fld>
            <a:endParaRPr lang="en-IN"/>
          </a:p>
        </p:txBody>
      </p:sp>
    </p:spTree>
    <p:extLst>
      <p:ext uri="{BB962C8B-B14F-4D97-AF65-F5344CB8AC3E}">
        <p14:creationId xmlns:p14="http://schemas.microsoft.com/office/powerpoint/2010/main" val="310983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C66D8C-01CA-4EE1-BB40-17BC85D0EB7C}" type="slidenum">
              <a:rPr lang="en-IN" smtClean="0"/>
              <a:t>10</a:t>
            </a:fld>
            <a:endParaRPr lang="en-IN"/>
          </a:p>
        </p:txBody>
      </p:sp>
    </p:spTree>
    <p:extLst>
      <p:ext uri="{BB962C8B-B14F-4D97-AF65-F5344CB8AC3E}">
        <p14:creationId xmlns:p14="http://schemas.microsoft.com/office/powerpoint/2010/main" val="34298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D3E0-5675-891F-BBBF-1F90B5B12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438A0-6D3F-1CE8-586E-35B2F5657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C3398D-32E5-B0E5-47B9-E6711C4226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6790077-8076-0D6A-441E-C700E3145F24}"/>
              </a:ext>
            </a:extLst>
          </p:cNvPr>
          <p:cNvSpPr>
            <a:spLocks noGrp="1"/>
          </p:cNvSpPr>
          <p:nvPr>
            <p:ph type="sldNum" sz="quarter" idx="5"/>
          </p:nvPr>
        </p:nvSpPr>
        <p:spPr/>
        <p:txBody>
          <a:bodyPr/>
          <a:lstStyle/>
          <a:p>
            <a:fld id="{C6C66D8C-01CA-4EE1-BB40-17BC85D0EB7C}" type="slidenum">
              <a:rPr lang="en-IN" smtClean="0"/>
              <a:t>15</a:t>
            </a:fld>
            <a:endParaRPr lang="en-IN"/>
          </a:p>
        </p:txBody>
      </p:sp>
    </p:spTree>
    <p:extLst>
      <p:ext uri="{BB962C8B-B14F-4D97-AF65-F5344CB8AC3E}">
        <p14:creationId xmlns:p14="http://schemas.microsoft.com/office/powerpoint/2010/main" val="3055125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www.nature.com/articles/s41746-023-00933-5"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jmir.org/2024/1/e58041/" TargetMode="External"/><Relationship Id="rId5" Type="http://schemas.openxmlformats.org/officeDocument/2006/relationships/hyperlink" Target="https://arxiv.org/abs/2402.10153" TargetMode="External"/><Relationship Id="rId4" Type="http://schemas.openxmlformats.org/officeDocument/2006/relationships/hyperlink" Target="https://www.researchgate.net/publication/391479329_DiabetIQ_An_Intelligent_Diabetes_Management_Application_with_an_Integrated_LLM-Augmented_RAG_Chatbot_and_ML-Based_Risk_Early_Predic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0800" y="-910858"/>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flipH="1">
            <a:off x="15043307" y="-1045003"/>
            <a:ext cx="5620930" cy="5509404"/>
          </a:xfrm>
          <a:custGeom>
            <a:avLst/>
            <a:gdLst/>
            <a:ahLst/>
            <a:cxnLst/>
            <a:rect l="l" t="t" r="r" b="b"/>
            <a:pathLst>
              <a:path w="5620930" h="5509404">
                <a:moveTo>
                  <a:pt x="5620930" y="0"/>
                </a:moveTo>
                <a:lnTo>
                  <a:pt x="0" y="0"/>
                </a:lnTo>
                <a:lnTo>
                  <a:pt x="0" y="5509403"/>
                </a:lnTo>
                <a:lnTo>
                  <a:pt x="5620930" y="5509403"/>
                </a:lnTo>
                <a:lnTo>
                  <a:pt x="562093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4" name="Freeform 4"/>
          <p:cNvSpPr/>
          <p:nvPr/>
        </p:nvSpPr>
        <p:spPr>
          <a:xfrm flipV="1">
            <a:off x="-2044432" y="6076951"/>
            <a:ext cx="5247619" cy="5143500"/>
          </a:xfrm>
          <a:custGeom>
            <a:avLst/>
            <a:gdLst/>
            <a:ahLst/>
            <a:cxnLst/>
            <a:rect l="l" t="t" r="r" b="b"/>
            <a:pathLst>
              <a:path w="5247619" h="5143500">
                <a:moveTo>
                  <a:pt x="0" y="5143500"/>
                </a:moveTo>
                <a:lnTo>
                  <a:pt x="5247620" y="5143500"/>
                </a:lnTo>
                <a:lnTo>
                  <a:pt x="5247620" y="0"/>
                </a:lnTo>
                <a:lnTo>
                  <a:pt x="0" y="0"/>
                </a:lnTo>
                <a:lnTo>
                  <a:pt x="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5" name="Freeform 5"/>
          <p:cNvSpPr/>
          <p:nvPr/>
        </p:nvSpPr>
        <p:spPr>
          <a:xfrm flipH="1" flipV="1">
            <a:off x="15229963" y="6064501"/>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grpSp>
        <p:nvGrpSpPr>
          <p:cNvPr id="6" name="Group 6"/>
          <p:cNvGrpSpPr/>
          <p:nvPr/>
        </p:nvGrpSpPr>
        <p:grpSpPr>
          <a:xfrm>
            <a:off x="1447800" y="1790701"/>
            <a:ext cx="15240001" cy="6705602"/>
            <a:chOff x="-156438" y="-74959"/>
            <a:chExt cx="3973690" cy="1671812"/>
          </a:xfrm>
        </p:grpSpPr>
        <p:sp>
          <p:nvSpPr>
            <p:cNvPr id="7" name="Freeform 7"/>
            <p:cNvSpPr/>
            <p:nvPr/>
          </p:nvSpPr>
          <p:spPr>
            <a:xfrm>
              <a:off x="-156438" y="-74959"/>
              <a:ext cx="3973690" cy="1671812"/>
            </a:xfrm>
            <a:custGeom>
              <a:avLst/>
              <a:gdLst/>
              <a:ahLst/>
              <a:cxnLst/>
              <a:rect l="l" t="t" r="r" b="b"/>
              <a:pathLst>
                <a:path w="3660814" h="1427621">
                  <a:moveTo>
                    <a:pt x="28406" y="0"/>
                  </a:moveTo>
                  <a:lnTo>
                    <a:pt x="3632407" y="0"/>
                  </a:lnTo>
                  <a:cubicBezTo>
                    <a:pt x="3639941" y="0"/>
                    <a:pt x="3647167" y="2993"/>
                    <a:pt x="3652494" y="8320"/>
                  </a:cubicBezTo>
                  <a:cubicBezTo>
                    <a:pt x="3657821" y="13647"/>
                    <a:pt x="3660814" y="20872"/>
                    <a:pt x="3660814" y="28406"/>
                  </a:cubicBezTo>
                  <a:lnTo>
                    <a:pt x="3660814" y="1399215"/>
                  </a:lnTo>
                  <a:cubicBezTo>
                    <a:pt x="3660814" y="1406748"/>
                    <a:pt x="3657821" y="1413974"/>
                    <a:pt x="3652494" y="1419301"/>
                  </a:cubicBezTo>
                  <a:cubicBezTo>
                    <a:pt x="3647167" y="1424628"/>
                    <a:pt x="3639941" y="1427621"/>
                    <a:pt x="3632407" y="1427621"/>
                  </a:cubicBezTo>
                  <a:lnTo>
                    <a:pt x="28406" y="1427621"/>
                  </a:lnTo>
                  <a:cubicBezTo>
                    <a:pt x="12718" y="1427621"/>
                    <a:pt x="0" y="1414903"/>
                    <a:pt x="0" y="1399215"/>
                  </a:cubicBezTo>
                  <a:lnTo>
                    <a:pt x="0" y="28406"/>
                  </a:lnTo>
                  <a:cubicBezTo>
                    <a:pt x="0" y="12718"/>
                    <a:pt x="12718" y="0"/>
                    <a:pt x="28406" y="0"/>
                  </a:cubicBezTo>
                  <a:close/>
                </a:path>
              </a:pathLst>
            </a:custGeom>
            <a:solidFill>
              <a:srgbClr val="5EB2BA"/>
            </a:solidFill>
          </p:spPr>
          <p:txBody>
            <a:bodyPr/>
            <a:lstStyle/>
            <a:p>
              <a:r>
                <a:rPr lang="en-IN" sz="5400" b="1" dirty="0" err="1">
                  <a:solidFill>
                    <a:schemeClr val="tx2">
                      <a:lumMod val="10000"/>
                    </a:schemeClr>
                  </a:solidFill>
                </a:rPr>
                <a:t>GlucoSense</a:t>
              </a:r>
              <a:r>
                <a:rPr lang="en-IN" sz="5400" b="1" dirty="0">
                  <a:solidFill>
                    <a:schemeClr val="tx2">
                      <a:lumMod val="10000"/>
                    </a:schemeClr>
                  </a:solidFill>
                </a:rPr>
                <a:t>: A RAG‑LLM System for Personalized Diabetes Risk Prediction and Explanation</a:t>
              </a:r>
            </a:p>
            <a:p>
              <a:endParaRPr lang="en-IN" sz="4800" b="1" dirty="0">
                <a:solidFill>
                  <a:schemeClr val="tx2">
                    <a:lumMod val="10000"/>
                  </a:schemeClr>
                </a:solidFill>
              </a:endParaRPr>
            </a:p>
            <a:p>
              <a:endParaRPr lang="en-IN" sz="4800" b="1" dirty="0">
                <a:solidFill>
                  <a:schemeClr val="tx2">
                    <a:lumMod val="10000"/>
                  </a:schemeClr>
                </a:solidFill>
              </a:endParaRPr>
            </a:p>
            <a:p>
              <a:br>
                <a:rPr lang="en-IN" sz="4800" b="1" dirty="0">
                  <a:solidFill>
                    <a:schemeClr val="tx2">
                      <a:lumMod val="10000"/>
                    </a:schemeClr>
                  </a:solidFill>
                </a:rPr>
              </a:br>
              <a:endParaRPr lang="en-IN" sz="4800" dirty="0"/>
            </a:p>
          </p:txBody>
        </p:sp>
        <p:sp>
          <p:nvSpPr>
            <p:cNvPr id="8" name="TextBox 8"/>
            <p:cNvSpPr txBox="1"/>
            <p:nvPr/>
          </p:nvSpPr>
          <p:spPr>
            <a:xfrm>
              <a:off x="0" y="-38100"/>
              <a:ext cx="3660814" cy="146572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flipH="1">
            <a:off x="12674395" y="757816"/>
            <a:ext cx="1914796" cy="855013"/>
          </a:xfrm>
          <a:custGeom>
            <a:avLst/>
            <a:gdLst/>
            <a:ahLst/>
            <a:cxnLst/>
            <a:rect l="l" t="t" r="r" b="b"/>
            <a:pathLst>
              <a:path w="1914796" h="1503985">
                <a:moveTo>
                  <a:pt x="1914796" y="0"/>
                </a:moveTo>
                <a:lnTo>
                  <a:pt x="0" y="0"/>
                </a:lnTo>
                <a:lnTo>
                  <a:pt x="0" y="1503985"/>
                </a:lnTo>
                <a:lnTo>
                  <a:pt x="1914796" y="1503985"/>
                </a:lnTo>
                <a:lnTo>
                  <a:pt x="191479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p:cNvSpPr/>
          <p:nvPr/>
        </p:nvSpPr>
        <p:spPr>
          <a:xfrm flipV="1">
            <a:off x="3423974" y="8801099"/>
            <a:ext cx="1914796" cy="951637"/>
          </a:xfrm>
          <a:custGeom>
            <a:avLst/>
            <a:gdLst/>
            <a:ahLst/>
            <a:cxnLst/>
            <a:rect l="l" t="t" r="r" b="b"/>
            <a:pathLst>
              <a:path w="1914796" h="1503985">
                <a:moveTo>
                  <a:pt x="0" y="1503985"/>
                </a:moveTo>
                <a:lnTo>
                  <a:pt x="1914795" y="1503985"/>
                </a:lnTo>
                <a:lnTo>
                  <a:pt x="1914795" y="0"/>
                </a:lnTo>
                <a:lnTo>
                  <a:pt x="0" y="0"/>
                </a:lnTo>
                <a:lnTo>
                  <a:pt x="0" y="15039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TextBox 17">
            <a:extLst>
              <a:ext uri="{FF2B5EF4-FFF2-40B4-BE49-F238E27FC236}">
                <a16:creationId xmlns:a16="http://schemas.microsoft.com/office/drawing/2014/main" id="{ED40D2F3-C632-8918-C4EE-0F9370F589A7}"/>
              </a:ext>
            </a:extLst>
          </p:cNvPr>
          <p:cNvSpPr txBox="1"/>
          <p:nvPr/>
        </p:nvSpPr>
        <p:spPr>
          <a:xfrm>
            <a:off x="9370023" y="5143500"/>
            <a:ext cx="6019800" cy="1754326"/>
          </a:xfrm>
          <a:prstGeom prst="rect">
            <a:avLst/>
          </a:prstGeom>
          <a:noFill/>
        </p:spPr>
        <p:txBody>
          <a:bodyPr wrap="square" rtlCol="0">
            <a:spAutoFit/>
          </a:bodyPr>
          <a:lstStyle/>
          <a:p>
            <a:r>
              <a:rPr lang="en-US" sz="3600" b="1" dirty="0">
                <a:solidFill>
                  <a:schemeClr val="tx2">
                    <a:lumMod val="25000"/>
                  </a:schemeClr>
                </a:solidFill>
                <a:latin typeface="Bungee"/>
              </a:rPr>
              <a:t>FACULTY GUIDE</a:t>
            </a:r>
          </a:p>
          <a:p>
            <a:r>
              <a:rPr lang="en-US" sz="3600" b="1" dirty="0">
                <a:solidFill>
                  <a:schemeClr val="tx2">
                    <a:lumMod val="25000"/>
                  </a:schemeClr>
                </a:solidFill>
                <a:latin typeface="Bungee"/>
              </a:rPr>
              <a:t>AZEES MARIA JOHN FRANCIS</a:t>
            </a:r>
          </a:p>
          <a:p>
            <a:r>
              <a:rPr lang="en-US" sz="3600" b="1" dirty="0">
                <a:solidFill>
                  <a:schemeClr val="tx2">
                    <a:lumMod val="25000"/>
                  </a:schemeClr>
                </a:solidFill>
                <a:latin typeface="Bungee"/>
              </a:rPr>
              <a:t>SCOPE, VIT AP UNIVERSITY</a:t>
            </a:r>
            <a:endParaRPr lang="en-IN" sz="3600" b="1" dirty="0">
              <a:solidFill>
                <a:schemeClr val="tx2">
                  <a:lumMod val="25000"/>
                </a:schemeClr>
              </a:solidFill>
              <a:latin typeface="Bungee"/>
            </a:endParaRPr>
          </a:p>
        </p:txBody>
      </p:sp>
      <p:sp>
        <p:nvSpPr>
          <p:cNvPr id="21" name="TextBox 20">
            <a:extLst>
              <a:ext uri="{FF2B5EF4-FFF2-40B4-BE49-F238E27FC236}">
                <a16:creationId xmlns:a16="http://schemas.microsoft.com/office/drawing/2014/main" id="{A7F476FD-941A-8E74-5C3F-AC28C2AFFB36}"/>
              </a:ext>
            </a:extLst>
          </p:cNvPr>
          <p:cNvSpPr txBox="1"/>
          <p:nvPr/>
        </p:nvSpPr>
        <p:spPr>
          <a:xfrm>
            <a:off x="1752600" y="5143500"/>
            <a:ext cx="5405430" cy="1754326"/>
          </a:xfrm>
          <a:prstGeom prst="rect">
            <a:avLst/>
          </a:prstGeom>
          <a:noFill/>
        </p:spPr>
        <p:txBody>
          <a:bodyPr wrap="square" rtlCol="0">
            <a:spAutoFit/>
          </a:bodyPr>
          <a:lstStyle/>
          <a:p>
            <a:r>
              <a:rPr lang="en-US" sz="3600" b="1" dirty="0">
                <a:solidFill>
                  <a:schemeClr val="tx2">
                    <a:lumMod val="25000"/>
                  </a:schemeClr>
                </a:solidFill>
                <a:latin typeface="Bungee"/>
              </a:rPr>
              <a:t>TEAM</a:t>
            </a:r>
          </a:p>
          <a:p>
            <a:r>
              <a:rPr lang="en-US" sz="3600" b="1" dirty="0">
                <a:solidFill>
                  <a:schemeClr val="tx2">
                    <a:lumMod val="25000"/>
                  </a:schemeClr>
                </a:solidFill>
                <a:latin typeface="Bungee"/>
              </a:rPr>
              <a:t>AKSHATA DESAI 22MIC7059</a:t>
            </a:r>
          </a:p>
          <a:p>
            <a:r>
              <a:rPr lang="en-US" sz="3600" b="1" dirty="0">
                <a:solidFill>
                  <a:schemeClr val="tx2">
                    <a:lumMod val="25000"/>
                  </a:schemeClr>
                </a:solidFill>
                <a:latin typeface="Bungee"/>
              </a:rPr>
              <a:t>AMAN LODHA 22MIC7062</a:t>
            </a:r>
            <a:endParaRPr lang="en-IN" sz="3600" b="1" dirty="0">
              <a:solidFill>
                <a:schemeClr val="tx2">
                  <a:lumMod val="25000"/>
                </a:schemeClr>
              </a:solidFill>
              <a:latin typeface="Bung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1338547" y="-612873"/>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3">
              <a:alphaModFix amt="5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9" name="Freeform 9"/>
          <p:cNvSpPr/>
          <p:nvPr/>
        </p:nvSpPr>
        <p:spPr>
          <a:xfrm flipH="1">
            <a:off x="14448835" y="-612873"/>
            <a:ext cx="5620930" cy="5509404"/>
          </a:xfrm>
          <a:custGeom>
            <a:avLst/>
            <a:gdLst/>
            <a:ahLst/>
            <a:cxnLst/>
            <a:rect l="l" t="t" r="r" b="b"/>
            <a:pathLst>
              <a:path w="5620930" h="5509404">
                <a:moveTo>
                  <a:pt x="5620930" y="0"/>
                </a:moveTo>
                <a:lnTo>
                  <a:pt x="0" y="0"/>
                </a:lnTo>
                <a:lnTo>
                  <a:pt x="0" y="5509403"/>
                </a:lnTo>
                <a:lnTo>
                  <a:pt x="5620930" y="5509403"/>
                </a:lnTo>
                <a:lnTo>
                  <a:pt x="5620930" y="0"/>
                </a:lnTo>
                <a:close/>
              </a:path>
            </a:pathLst>
          </a:custGeom>
          <a:blipFill>
            <a:blip r:embed="rId3">
              <a:alphaModFix amt="5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1" name="Freeform 11"/>
          <p:cNvSpPr/>
          <p:nvPr/>
        </p:nvSpPr>
        <p:spPr>
          <a:xfrm>
            <a:off x="540998" y="9194274"/>
            <a:ext cx="2299632" cy="827867"/>
          </a:xfrm>
          <a:custGeom>
            <a:avLst/>
            <a:gdLst/>
            <a:ahLst/>
            <a:cxnLst/>
            <a:rect l="l" t="t" r="r" b="b"/>
            <a:pathLst>
              <a:path w="2299632" h="827867">
                <a:moveTo>
                  <a:pt x="0" y="0"/>
                </a:moveTo>
                <a:lnTo>
                  <a:pt x="2299632" y="0"/>
                </a:lnTo>
                <a:lnTo>
                  <a:pt x="2299632" y="827867"/>
                </a:lnTo>
                <a:lnTo>
                  <a:pt x="0" y="82786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2" name="Freeform 12"/>
          <p:cNvSpPr/>
          <p:nvPr/>
        </p:nvSpPr>
        <p:spPr>
          <a:xfrm>
            <a:off x="14092047" y="6567385"/>
            <a:ext cx="4188579" cy="3701180"/>
          </a:xfrm>
          <a:custGeom>
            <a:avLst/>
            <a:gdLst/>
            <a:ahLst/>
            <a:cxnLst/>
            <a:rect l="l" t="t" r="r" b="b"/>
            <a:pathLst>
              <a:path w="4188579" h="3701180">
                <a:moveTo>
                  <a:pt x="0" y="0"/>
                </a:moveTo>
                <a:lnTo>
                  <a:pt x="4188579" y="0"/>
                </a:lnTo>
                <a:lnTo>
                  <a:pt x="4188579" y="3701180"/>
                </a:lnTo>
                <a:lnTo>
                  <a:pt x="0" y="3701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2998195" y="937668"/>
            <a:ext cx="12597211" cy="822276"/>
          </a:xfrm>
          <a:prstGeom prst="rect">
            <a:avLst/>
          </a:prstGeom>
        </p:spPr>
        <p:txBody>
          <a:bodyPr lIns="0" tIns="0" rIns="0" bIns="0" rtlCol="0" anchor="t">
            <a:spAutoFit/>
          </a:bodyPr>
          <a:lstStyle/>
          <a:p>
            <a:pPr algn="ctr">
              <a:lnSpc>
                <a:spcPts val="6837"/>
              </a:lnSpc>
            </a:pPr>
            <a:r>
              <a:rPr lang="en-US" sz="4800" b="1" dirty="0"/>
              <a:t>SURVEY – EXISTING WORK</a:t>
            </a:r>
            <a:endParaRPr lang="en-US" sz="4800" b="1" dirty="0">
              <a:solidFill>
                <a:srgbClr val="0A8271"/>
              </a:solidFill>
              <a:latin typeface="Bernoru"/>
              <a:ea typeface="Bernoru"/>
              <a:cs typeface="Bernoru"/>
              <a:sym typeface="Bernoru"/>
            </a:endParaRPr>
          </a:p>
        </p:txBody>
      </p:sp>
      <p:sp>
        <p:nvSpPr>
          <p:cNvPr id="18" name="TextBox 17">
            <a:extLst>
              <a:ext uri="{FF2B5EF4-FFF2-40B4-BE49-F238E27FC236}">
                <a16:creationId xmlns:a16="http://schemas.microsoft.com/office/drawing/2014/main" id="{7C511E26-4E97-0E56-55AE-732A9F6056B0}"/>
              </a:ext>
            </a:extLst>
          </p:cNvPr>
          <p:cNvSpPr txBox="1"/>
          <p:nvPr/>
        </p:nvSpPr>
        <p:spPr>
          <a:xfrm>
            <a:off x="2514600" y="2552700"/>
            <a:ext cx="12597211" cy="5170646"/>
          </a:xfrm>
          <a:prstGeom prst="rect">
            <a:avLst/>
          </a:prstGeom>
          <a:noFill/>
        </p:spPr>
        <p:txBody>
          <a:bodyPr wrap="square" rtlCol="0">
            <a:spAutoFit/>
          </a:bodyPr>
          <a:lstStyle/>
          <a:p>
            <a:r>
              <a:rPr lang="en-US" sz="3000" dirty="0">
                <a:solidFill>
                  <a:srgbClr val="000000"/>
                </a:solidFill>
              </a:rPr>
              <a:t>Personalized diabetes risk prediction is critical for early intervention and targeted management strategies. Traditional approaches often rely on population-level data, which may not account for individual-specific factors such as genetic predisposition, lifestyle, and environmental influences. Recent studies have emphasized the need for systems that can ingest diverse data modalities, including demographic, clinical, and time-series information, to provide individualized risk assessments </a:t>
            </a:r>
            <a:r>
              <a:rPr lang="en-US" sz="3000" dirty="0">
                <a:solidFill>
                  <a:srgbClr val="258EB2"/>
                </a:solidFill>
              </a:rPr>
              <a:t>(Belyaeva et al., 2023)</a:t>
            </a:r>
            <a:r>
              <a:rPr lang="en-US" sz="3000" dirty="0">
                <a:solidFill>
                  <a:srgbClr val="000000"/>
                </a:solidFill>
              </a:rPr>
              <a:t> </a:t>
            </a:r>
            <a:endParaRPr lang="en-US" sz="3000" dirty="0">
              <a:solidFill>
                <a:srgbClr val="258EB2"/>
              </a:solidFill>
            </a:endParaRPr>
          </a:p>
          <a:p>
            <a:endParaRPr lang="en-US" sz="3000" dirty="0"/>
          </a:p>
          <a:p>
            <a:r>
              <a:rPr lang="en-US" sz="3000" dirty="0"/>
              <a:t>The development of systems like </a:t>
            </a:r>
            <a:r>
              <a:rPr lang="en-US" sz="3000" dirty="0" err="1"/>
              <a:t>HeLM</a:t>
            </a:r>
            <a:r>
              <a:rPr lang="en-US" sz="3000" dirty="0"/>
              <a:t> (Health Large Language Model for Multimodal Understanding) has demonstrated the potential of LLMs in leveraging high-dimensional clinical data to estimate disease risk.</a:t>
            </a:r>
            <a:endParaRPr lang="en-US" sz="30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79F55-7B00-69AF-F476-DC6372A41089}"/>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5189F108-D832-CAA4-BA61-9A45B6C991F7}"/>
              </a:ext>
            </a:extLst>
          </p:cNvPr>
          <p:cNvSpPr/>
          <p:nvPr/>
        </p:nvSpPr>
        <p:spPr>
          <a:xfrm>
            <a:off x="-1338547" y="-612873"/>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9" name="Freeform 9">
            <a:extLst>
              <a:ext uri="{FF2B5EF4-FFF2-40B4-BE49-F238E27FC236}">
                <a16:creationId xmlns:a16="http://schemas.microsoft.com/office/drawing/2014/main" id="{B342BFDC-692D-CC17-BDBC-7C75575573BB}"/>
              </a:ext>
            </a:extLst>
          </p:cNvPr>
          <p:cNvSpPr/>
          <p:nvPr/>
        </p:nvSpPr>
        <p:spPr>
          <a:xfrm flipH="1">
            <a:off x="14448835" y="-612873"/>
            <a:ext cx="5620930" cy="5509404"/>
          </a:xfrm>
          <a:custGeom>
            <a:avLst/>
            <a:gdLst/>
            <a:ahLst/>
            <a:cxnLst/>
            <a:rect l="l" t="t" r="r" b="b"/>
            <a:pathLst>
              <a:path w="5620930" h="5509404">
                <a:moveTo>
                  <a:pt x="5620930" y="0"/>
                </a:moveTo>
                <a:lnTo>
                  <a:pt x="0" y="0"/>
                </a:lnTo>
                <a:lnTo>
                  <a:pt x="0" y="5509403"/>
                </a:lnTo>
                <a:lnTo>
                  <a:pt x="5620930" y="5509403"/>
                </a:lnTo>
                <a:lnTo>
                  <a:pt x="562093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Freeform 11">
            <a:extLst>
              <a:ext uri="{FF2B5EF4-FFF2-40B4-BE49-F238E27FC236}">
                <a16:creationId xmlns:a16="http://schemas.microsoft.com/office/drawing/2014/main" id="{10715188-7687-F14A-5088-6F33B316C204}"/>
              </a:ext>
            </a:extLst>
          </p:cNvPr>
          <p:cNvSpPr/>
          <p:nvPr/>
        </p:nvSpPr>
        <p:spPr>
          <a:xfrm>
            <a:off x="540998" y="9194274"/>
            <a:ext cx="2299632" cy="827867"/>
          </a:xfrm>
          <a:custGeom>
            <a:avLst/>
            <a:gdLst/>
            <a:ahLst/>
            <a:cxnLst/>
            <a:rect l="l" t="t" r="r" b="b"/>
            <a:pathLst>
              <a:path w="2299632" h="827867">
                <a:moveTo>
                  <a:pt x="0" y="0"/>
                </a:moveTo>
                <a:lnTo>
                  <a:pt x="2299632" y="0"/>
                </a:lnTo>
                <a:lnTo>
                  <a:pt x="2299632" y="827867"/>
                </a:lnTo>
                <a:lnTo>
                  <a:pt x="0" y="8278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2" name="Freeform 12">
            <a:extLst>
              <a:ext uri="{FF2B5EF4-FFF2-40B4-BE49-F238E27FC236}">
                <a16:creationId xmlns:a16="http://schemas.microsoft.com/office/drawing/2014/main" id="{004A635B-3AE3-DF4B-F2F1-5A5B73189A6B}"/>
              </a:ext>
            </a:extLst>
          </p:cNvPr>
          <p:cNvSpPr/>
          <p:nvPr/>
        </p:nvSpPr>
        <p:spPr>
          <a:xfrm>
            <a:off x="14092047" y="6567385"/>
            <a:ext cx="4188579" cy="3701180"/>
          </a:xfrm>
          <a:custGeom>
            <a:avLst/>
            <a:gdLst/>
            <a:ahLst/>
            <a:cxnLst/>
            <a:rect l="l" t="t" r="r" b="b"/>
            <a:pathLst>
              <a:path w="4188579" h="3701180">
                <a:moveTo>
                  <a:pt x="0" y="0"/>
                </a:moveTo>
                <a:lnTo>
                  <a:pt x="4188579" y="0"/>
                </a:lnTo>
                <a:lnTo>
                  <a:pt x="4188579" y="3701180"/>
                </a:lnTo>
                <a:lnTo>
                  <a:pt x="0" y="3701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TextBox 17">
            <a:extLst>
              <a:ext uri="{FF2B5EF4-FFF2-40B4-BE49-F238E27FC236}">
                <a16:creationId xmlns:a16="http://schemas.microsoft.com/office/drawing/2014/main" id="{E7150BEA-790A-9DEF-7E90-10496B5C6325}"/>
              </a:ext>
            </a:extLst>
          </p:cNvPr>
          <p:cNvSpPr txBox="1"/>
          <p:nvPr/>
        </p:nvSpPr>
        <p:spPr>
          <a:xfrm>
            <a:off x="1905000" y="2552700"/>
            <a:ext cx="13206811" cy="4708981"/>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3000" dirty="0">
                <a:solidFill>
                  <a:schemeClr val="accent1">
                    <a:lumMod val="50000"/>
                  </a:schemeClr>
                </a:solidFill>
              </a:rPr>
              <a:t>Supervised models like </a:t>
            </a:r>
            <a:r>
              <a:rPr lang="en-US" altLang="en-US" sz="3000" b="1" dirty="0">
                <a:solidFill>
                  <a:schemeClr val="accent1">
                    <a:lumMod val="50000"/>
                  </a:schemeClr>
                </a:solidFill>
              </a:rPr>
              <a:t>Random Forest</a:t>
            </a:r>
            <a:r>
              <a:rPr lang="en-US" altLang="en-US" sz="3000" dirty="0">
                <a:solidFill>
                  <a:schemeClr val="accent1">
                    <a:lumMod val="50000"/>
                  </a:schemeClr>
                </a:solidFill>
              </a:rPr>
              <a:t>, </a:t>
            </a:r>
            <a:r>
              <a:rPr lang="en-US" altLang="en-US" sz="3000" b="1" dirty="0">
                <a:solidFill>
                  <a:schemeClr val="accent1">
                    <a:lumMod val="50000"/>
                  </a:schemeClr>
                </a:solidFill>
              </a:rPr>
              <a:t>SVM</a:t>
            </a:r>
            <a:r>
              <a:rPr lang="en-US" altLang="en-US" sz="3000" dirty="0">
                <a:solidFill>
                  <a:schemeClr val="accent1">
                    <a:lumMod val="50000"/>
                  </a:schemeClr>
                </a:solidFill>
              </a:rPr>
              <a:t>, and </a:t>
            </a:r>
            <a:r>
              <a:rPr lang="en-US" altLang="en-US" sz="3000" b="1" dirty="0">
                <a:solidFill>
                  <a:schemeClr val="accent1">
                    <a:lumMod val="50000"/>
                  </a:schemeClr>
                </a:solidFill>
              </a:rPr>
              <a:t>Gradient Boosting</a:t>
            </a:r>
            <a:r>
              <a:rPr lang="en-US" altLang="en-US" sz="3000" dirty="0">
                <a:solidFill>
                  <a:schemeClr val="accent1">
                    <a:lumMod val="50000"/>
                  </a:schemeClr>
                </a:solidFill>
              </a:rPr>
              <a:t> have been widely used for diabetes risk prediction.</a:t>
            </a:r>
          </a:p>
          <a:p>
            <a:pPr lvl="0" eaLnBrk="0" fontAlgn="base" hangingPunct="0">
              <a:spcBef>
                <a:spcPct val="0"/>
              </a:spcBef>
              <a:spcAft>
                <a:spcPct val="0"/>
              </a:spcAft>
              <a:buFontTx/>
              <a:buChar char="•"/>
            </a:pPr>
            <a:r>
              <a:rPr lang="en-US" altLang="en-US" sz="3000" dirty="0">
                <a:solidFill>
                  <a:schemeClr val="accent1">
                    <a:lumMod val="50000"/>
                  </a:schemeClr>
                </a:solidFill>
              </a:rPr>
              <a:t>Mamun et al. (2024) showed that </a:t>
            </a:r>
            <a:r>
              <a:rPr lang="en-US" altLang="en-US" sz="3000" b="1" dirty="0" err="1">
                <a:solidFill>
                  <a:schemeClr val="accent1">
                    <a:lumMod val="50000"/>
                  </a:schemeClr>
                </a:solidFill>
              </a:rPr>
              <a:t>XGBoost</a:t>
            </a:r>
            <a:r>
              <a:rPr lang="en-US" altLang="en-US" sz="3000" b="1" dirty="0">
                <a:solidFill>
                  <a:schemeClr val="accent1">
                    <a:lumMod val="50000"/>
                  </a:schemeClr>
                </a:solidFill>
              </a:rPr>
              <a:t> with polynomial features</a:t>
            </a:r>
            <a:r>
              <a:rPr lang="en-US" altLang="en-US" sz="3000" dirty="0">
                <a:solidFill>
                  <a:schemeClr val="accent1">
                    <a:lumMod val="50000"/>
                  </a:schemeClr>
                </a:solidFill>
              </a:rPr>
              <a:t> achieved </a:t>
            </a:r>
            <a:r>
              <a:rPr lang="en-US" altLang="en-US" sz="3000" b="1" dirty="0">
                <a:solidFill>
                  <a:schemeClr val="accent1">
                    <a:lumMod val="50000"/>
                  </a:schemeClr>
                </a:solidFill>
              </a:rPr>
              <a:t>99.22% accuracy</a:t>
            </a:r>
            <a:r>
              <a:rPr lang="en-US" altLang="en-US" sz="3000" dirty="0">
                <a:solidFill>
                  <a:schemeClr val="accent1">
                    <a:lumMod val="50000"/>
                  </a:schemeClr>
                </a:solidFill>
              </a:rPr>
              <a:t>, outperforming AdaBoost and LGBM.</a:t>
            </a:r>
          </a:p>
          <a:p>
            <a:pPr lvl="0" eaLnBrk="0" fontAlgn="base" hangingPunct="0">
              <a:spcBef>
                <a:spcPct val="0"/>
              </a:spcBef>
              <a:spcAft>
                <a:spcPct val="0"/>
              </a:spcAft>
              <a:buFontTx/>
              <a:buChar char="•"/>
            </a:pPr>
            <a:r>
              <a:rPr lang="en-US" altLang="en-US" sz="3000" b="1" dirty="0">
                <a:solidFill>
                  <a:schemeClr val="accent1">
                    <a:lumMod val="50000"/>
                  </a:schemeClr>
                </a:solidFill>
              </a:rPr>
              <a:t>Ensemble methods</a:t>
            </a:r>
            <a:r>
              <a:rPr lang="en-US" altLang="en-US" sz="3000" dirty="0">
                <a:solidFill>
                  <a:schemeClr val="accent1">
                    <a:lumMod val="50000"/>
                  </a:schemeClr>
                </a:solidFill>
              </a:rPr>
              <a:t>, especially Gradient Boosting, handle complex feature interactions better, leading to high performance.</a:t>
            </a:r>
          </a:p>
          <a:p>
            <a:pPr lvl="0" eaLnBrk="0" fontAlgn="base" hangingPunct="0">
              <a:spcBef>
                <a:spcPct val="0"/>
              </a:spcBef>
              <a:spcAft>
                <a:spcPct val="0"/>
              </a:spcAft>
              <a:buFontTx/>
              <a:buChar char="•"/>
            </a:pPr>
            <a:r>
              <a:rPr lang="en-US" altLang="en-US" sz="3000" dirty="0">
                <a:solidFill>
                  <a:schemeClr val="accent1">
                    <a:lumMod val="50000"/>
                  </a:schemeClr>
                </a:solidFill>
              </a:rPr>
              <a:t>However, traditional models lack </a:t>
            </a:r>
            <a:r>
              <a:rPr lang="en-US" altLang="en-US" sz="3000" b="1" dirty="0">
                <a:solidFill>
                  <a:schemeClr val="accent1">
                    <a:lumMod val="50000"/>
                  </a:schemeClr>
                </a:solidFill>
              </a:rPr>
              <a:t>interpretability</a:t>
            </a:r>
            <a:r>
              <a:rPr lang="en-US" altLang="en-US" sz="3000" dirty="0">
                <a:solidFill>
                  <a:schemeClr val="accent1">
                    <a:lumMod val="50000"/>
                  </a:schemeClr>
                </a:solidFill>
              </a:rPr>
              <a:t>, making them less suitable for clinical use.</a:t>
            </a:r>
          </a:p>
          <a:p>
            <a:pPr lvl="0" eaLnBrk="0" fontAlgn="base" hangingPunct="0">
              <a:spcBef>
                <a:spcPct val="0"/>
              </a:spcBef>
              <a:spcAft>
                <a:spcPct val="0"/>
              </a:spcAft>
              <a:buFontTx/>
              <a:buChar char="•"/>
            </a:pPr>
            <a:r>
              <a:rPr lang="en-US" altLang="en-US" sz="3000" dirty="0">
                <a:solidFill>
                  <a:schemeClr val="accent1">
                    <a:lumMod val="50000"/>
                  </a:schemeClr>
                </a:solidFill>
              </a:rPr>
              <a:t>To improve trust, </a:t>
            </a:r>
            <a:r>
              <a:rPr lang="en-US" altLang="en-US" sz="3000" b="1" dirty="0">
                <a:solidFill>
                  <a:schemeClr val="accent1">
                    <a:lumMod val="50000"/>
                  </a:schemeClr>
                </a:solidFill>
              </a:rPr>
              <a:t>XAI techniques</a:t>
            </a:r>
            <a:r>
              <a:rPr lang="en-US" altLang="en-US" sz="3000" dirty="0">
                <a:solidFill>
                  <a:schemeClr val="accent1">
                    <a:lumMod val="50000"/>
                  </a:schemeClr>
                </a:solidFill>
              </a:rPr>
              <a:t> like </a:t>
            </a:r>
            <a:r>
              <a:rPr lang="en-US" altLang="en-US" sz="3000" b="1" dirty="0">
                <a:solidFill>
                  <a:schemeClr val="accent1">
                    <a:lumMod val="50000"/>
                  </a:schemeClr>
                </a:solidFill>
              </a:rPr>
              <a:t>SHAP</a:t>
            </a:r>
            <a:r>
              <a:rPr lang="en-US" altLang="en-US" sz="3000" dirty="0">
                <a:solidFill>
                  <a:schemeClr val="accent1">
                    <a:lumMod val="50000"/>
                  </a:schemeClr>
                </a:solidFill>
              </a:rPr>
              <a:t> and </a:t>
            </a:r>
            <a:r>
              <a:rPr lang="en-US" altLang="en-US" sz="3000" b="1" dirty="0">
                <a:solidFill>
                  <a:schemeClr val="accent1">
                    <a:lumMod val="50000"/>
                  </a:schemeClr>
                </a:solidFill>
              </a:rPr>
              <a:t>LIME</a:t>
            </a:r>
            <a:r>
              <a:rPr lang="en-US" altLang="en-US" sz="3000" dirty="0">
                <a:solidFill>
                  <a:schemeClr val="accent1">
                    <a:lumMod val="50000"/>
                  </a:schemeClr>
                </a:solidFill>
              </a:rPr>
              <a:t> are used to explain model decisions and feature importance.</a:t>
            </a:r>
          </a:p>
        </p:txBody>
      </p:sp>
    </p:spTree>
    <p:extLst>
      <p:ext uri="{BB962C8B-B14F-4D97-AF65-F5344CB8AC3E}">
        <p14:creationId xmlns:p14="http://schemas.microsoft.com/office/powerpoint/2010/main" val="351348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0124F-21BA-D194-9AC0-CEF461E7E400}"/>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8E5B9079-1C30-291F-B67B-5D178FCA2C49}"/>
              </a:ext>
            </a:extLst>
          </p:cNvPr>
          <p:cNvSpPr/>
          <p:nvPr/>
        </p:nvSpPr>
        <p:spPr>
          <a:xfrm flipH="1" flipV="1">
            <a:off x="14635490" y="561501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TextBox 11">
            <a:extLst>
              <a:ext uri="{FF2B5EF4-FFF2-40B4-BE49-F238E27FC236}">
                <a16:creationId xmlns:a16="http://schemas.microsoft.com/office/drawing/2014/main" id="{175CCEB3-A8AA-75C5-5134-DEAC79F7E379}"/>
              </a:ext>
            </a:extLst>
          </p:cNvPr>
          <p:cNvSpPr txBox="1"/>
          <p:nvPr/>
        </p:nvSpPr>
        <p:spPr>
          <a:xfrm>
            <a:off x="1941974" y="4554442"/>
            <a:ext cx="7019615" cy="1422381"/>
          </a:xfrm>
          <a:prstGeom prst="rect">
            <a:avLst/>
          </a:prstGeom>
        </p:spPr>
        <p:txBody>
          <a:bodyPr lIns="0" tIns="0" rIns="0" bIns="0" rtlCol="0" anchor="t">
            <a:spAutoFit/>
          </a:bodyPr>
          <a:lstStyle/>
          <a:p>
            <a:pPr algn="ctr">
              <a:lnSpc>
                <a:spcPts val="2804"/>
              </a:lnSpc>
            </a:pPr>
            <a:r>
              <a:rPr lang="en-US" sz="2317">
                <a:solidFill>
                  <a:srgbClr val="FFFFFF"/>
                </a:solidFill>
                <a:latin typeface="Poppins Light"/>
                <a:ea typeface="Poppins Light"/>
                <a:cs typeface="Poppins Light"/>
                <a:sym typeface="Poppins Light"/>
              </a:rPr>
              <a:t>Lorem ipsum dolor sit amet, consectetur adipiscing elit. Suspendisse sed purus hendrerit, consequat eros at, faucibus leo. Duis ornare tempus lacus id porta. </a:t>
            </a:r>
          </a:p>
        </p:txBody>
      </p:sp>
      <p:sp>
        <p:nvSpPr>
          <p:cNvPr id="12" name="TextBox 12">
            <a:extLst>
              <a:ext uri="{FF2B5EF4-FFF2-40B4-BE49-F238E27FC236}">
                <a16:creationId xmlns:a16="http://schemas.microsoft.com/office/drawing/2014/main" id="{1508CF42-B4BC-DC6E-582E-AAF86CA4F8EA}"/>
              </a:ext>
            </a:extLst>
          </p:cNvPr>
          <p:cNvSpPr txBox="1"/>
          <p:nvPr/>
        </p:nvSpPr>
        <p:spPr>
          <a:xfrm>
            <a:off x="2362200" y="3523275"/>
            <a:ext cx="13563600" cy="4154984"/>
          </a:xfrm>
          <a:prstGeom prst="rect">
            <a:avLst/>
          </a:prstGeom>
        </p:spPr>
        <p:txBody>
          <a:bodyPr wrap="square" lIns="0" tIns="0" rIns="0" bIns="0" rtlCol="0" anchor="t">
            <a:spAutoFit/>
          </a:bodyPr>
          <a:lstStyle/>
          <a:p>
            <a:r>
              <a:rPr lang="en-US" sz="3000" dirty="0">
                <a:solidFill>
                  <a:srgbClr val="000000"/>
                </a:solidFill>
              </a:rPr>
              <a:t>RAG LLMs have emerged as a powerful tool for personalized diabetes risk prediction. These models combine the strengths of large language models with external knowledge retrieval systems, enabling them to access and synthesize information from diverse sources. </a:t>
            </a:r>
            <a:r>
              <a:rPr lang="en-US" sz="3000" dirty="0">
                <a:solidFill>
                  <a:srgbClr val="258EB2"/>
                </a:solidFill>
              </a:rPr>
              <a:t>(Belyaeva et al., 2023)</a:t>
            </a:r>
            <a:endParaRPr lang="en-US" sz="3000" dirty="0"/>
          </a:p>
          <a:p>
            <a:endParaRPr lang="en-US" sz="3000" dirty="0">
              <a:solidFill>
                <a:srgbClr val="000000"/>
              </a:solidFill>
            </a:endParaRPr>
          </a:p>
          <a:p>
            <a:r>
              <a:rPr lang="en-US" sz="3000" dirty="0">
                <a:solidFill>
                  <a:srgbClr val="000000"/>
                </a:solidFill>
              </a:rPr>
              <a:t>The ability of RAG LLMs to process multimodal data makes them particularly suitable for diabetes prediction. For example, a system developed by demonstrated that combining demographic and clinical features with time-series data significantly improves the accuracy of diabetes risk prediction. </a:t>
            </a:r>
          </a:p>
        </p:txBody>
      </p:sp>
      <p:sp>
        <p:nvSpPr>
          <p:cNvPr id="13" name="Freeform 13">
            <a:extLst>
              <a:ext uri="{FF2B5EF4-FFF2-40B4-BE49-F238E27FC236}">
                <a16:creationId xmlns:a16="http://schemas.microsoft.com/office/drawing/2014/main" id="{8D9FCA49-DF08-2D00-4355-D83218DF3795}"/>
              </a:ext>
            </a:extLst>
          </p:cNvPr>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4" name="Freeform 14">
            <a:extLst>
              <a:ext uri="{FF2B5EF4-FFF2-40B4-BE49-F238E27FC236}">
                <a16:creationId xmlns:a16="http://schemas.microsoft.com/office/drawing/2014/main" id="{3FD3DE21-03BD-F346-611F-1B5DA368A853}"/>
              </a:ext>
            </a:extLst>
          </p:cNvPr>
          <p:cNvSpPr/>
          <p:nvPr/>
        </p:nvSpPr>
        <p:spPr>
          <a:xfrm>
            <a:off x="859950" y="6955981"/>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5" name="Freeform 15">
            <a:extLst>
              <a:ext uri="{FF2B5EF4-FFF2-40B4-BE49-F238E27FC236}">
                <a16:creationId xmlns:a16="http://schemas.microsoft.com/office/drawing/2014/main" id="{24F2849B-5864-6AA0-4FF9-77A7E2F418AF}"/>
              </a:ext>
            </a:extLst>
          </p:cNvPr>
          <p:cNvSpPr/>
          <p:nvPr/>
        </p:nvSpPr>
        <p:spPr>
          <a:xfrm>
            <a:off x="498506" y="825525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6" name="Freeform 16">
            <a:extLst>
              <a:ext uri="{FF2B5EF4-FFF2-40B4-BE49-F238E27FC236}">
                <a16:creationId xmlns:a16="http://schemas.microsoft.com/office/drawing/2014/main" id="{B88D36D7-68CE-8B5B-D57C-18CD38323445}"/>
              </a:ext>
            </a:extLst>
          </p:cNvPr>
          <p:cNvSpPr/>
          <p:nvPr/>
        </p:nvSpPr>
        <p:spPr>
          <a:xfrm>
            <a:off x="1219859" y="9222386"/>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7" name="Freeform 17">
            <a:extLst>
              <a:ext uri="{FF2B5EF4-FFF2-40B4-BE49-F238E27FC236}">
                <a16:creationId xmlns:a16="http://schemas.microsoft.com/office/drawing/2014/main" id="{2E2B89D7-05CC-8756-E97D-A9DF7B2A8E37}"/>
              </a:ext>
            </a:extLst>
          </p:cNvPr>
          <p:cNvSpPr/>
          <p:nvPr/>
        </p:nvSpPr>
        <p:spPr>
          <a:xfrm>
            <a:off x="16215302" y="49533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8" name="Freeform 18">
            <a:extLst>
              <a:ext uri="{FF2B5EF4-FFF2-40B4-BE49-F238E27FC236}">
                <a16:creationId xmlns:a16="http://schemas.microsoft.com/office/drawing/2014/main" id="{E5EF7A3A-48F9-DFBF-E145-0FB0367D3A07}"/>
              </a:ext>
            </a:extLst>
          </p:cNvPr>
          <p:cNvSpPr/>
          <p:nvPr/>
        </p:nvSpPr>
        <p:spPr>
          <a:xfrm>
            <a:off x="17113751" y="1794604"/>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9" name="Freeform 19">
            <a:extLst>
              <a:ext uri="{FF2B5EF4-FFF2-40B4-BE49-F238E27FC236}">
                <a16:creationId xmlns:a16="http://schemas.microsoft.com/office/drawing/2014/main" id="{C354BA96-9734-512D-BDA8-BEFCD05FB389}"/>
              </a:ext>
            </a:extLst>
          </p:cNvPr>
          <p:cNvSpPr/>
          <p:nvPr/>
        </p:nvSpPr>
        <p:spPr>
          <a:xfrm>
            <a:off x="16575211" y="2761736"/>
            <a:ext cx="659996" cy="605996"/>
          </a:xfrm>
          <a:custGeom>
            <a:avLst/>
            <a:gdLst/>
            <a:ahLst/>
            <a:cxnLst/>
            <a:rect l="l" t="t" r="r" b="b"/>
            <a:pathLst>
              <a:path w="659996" h="605996">
                <a:moveTo>
                  <a:pt x="0" y="0"/>
                </a:moveTo>
                <a:lnTo>
                  <a:pt x="659995" y="0"/>
                </a:lnTo>
                <a:lnTo>
                  <a:pt x="659995" y="605997"/>
                </a:lnTo>
                <a:lnTo>
                  <a:pt x="0" y="60599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 name="TextBox 1">
            <a:extLst>
              <a:ext uri="{FF2B5EF4-FFF2-40B4-BE49-F238E27FC236}">
                <a16:creationId xmlns:a16="http://schemas.microsoft.com/office/drawing/2014/main" id="{05748CB8-31CB-A654-98D6-64BCC4C4404C}"/>
              </a:ext>
            </a:extLst>
          </p:cNvPr>
          <p:cNvSpPr txBox="1"/>
          <p:nvPr/>
        </p:nvSpPr>
        <p:spPr>
          <a:xfrm>
            <a:off x="3170389" y="1559517"/>
            <a:ext cx="11582400" cy="769441"/>
          </a:xfrm>
          <a:prstGeom prst="rect">
            <a:avLst/>
          </a:prstGeom>
          <a:noFill/>
        </p:spPr>
        <p:txBody>
          <a:bodyPr wrap="square" rtlCol="0">
            <a:spAutoFit/>
          </a:bodyPr>
          <a:lstStyle/>
          <a:p>
            <a:r>
              <a:rPr lang="en-US" sz="4400" b="1" dirty="0"/>
              <a:t>Role of RAG LLMs in Diabetes Risk Prediction</a:t>
            </a:r>
            <a:endParaRPr lang="en-IN" sz="4400" b="1" dirty="0"/>
          </a:p>
        </p:txBody>
      </p:sp>
    </p:spTree>
    <p:extLst>
      <p:ext uri="{BB962C8B-B14F-4D97-AF65-F5344CB8AC3E}">
        <p14:creationId xmlns:p14="http://schemas.microsoft.com/office/powerpoint/2010/main" val="4823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97638-71B6-4DB0-6CFB-CA96A8D1E4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61B8C7-DC30-078F-E652-F5DFD3C015A1}"/>
              </a:ext>
            </a:extLst>
          </p:cNvPr>
          <p:cNvSpPr/>
          <p:nvPr/>
        </p:nvSpPr>
        <p:spPr>
          <a:xfrm>
            <a:off x="-1992779" y="-280684"/>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a:extLst>
              <a:ext uri="{FF2B5EF4-FFF2-40B4-BE49-F238E27FC236}">
                <a16:creationId xmlns:a16="http://schemas.microsoft.com/office/drawing/2014/main" id="{E5C0D6C3-F003-1133-5CA4-0936E685023F}"/>
              </a:ext>
            </a:extLst>
          </p:cNvPr>
          <p:cNvSpPr/>
          <p:nvPr/>
        </p:nvSpPr>
        <p:spPr>
          <a:xfrm flipH="1" flipV="1">
            <a:off x="14965488" y="608348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graphicFrame>
        <p:nvGraphicFramePr>
          <p:cNvPr id="5" name="Table 4">
            <a:extLst>
              <a:ext uri="{FF2B5EF4-FFF2-40B4-BE49-F238E27FC236}">
                <a16:creationId xmlns:a16="http://schemas.microsoft.com/office/drawing/2014/main" id="{2857A002-B213-2630-5413-316E714E3983}"/>
              </a:ext>
            </a:extLst>
          </p:cNvPr>
          <p:cNvGraphicFramePr>
            <a:graphicFrameLocks noGrp="1"/>
          </p:cNvGraphicFramePr>
          <p:nvPr>
            <p:extLst>
              <p:ext uri="{D42A27DB-BD31-4B8C-83A1-F6EECF244321}">
                <p14:modId xmlns:p14="http://schemas.microsoft.com/office/powerpoint/2010/main" val="2761744983"/>
              </p:ext>
            </p:extLst>
          </p:nvPr>
        </p:nvGraphicFramePr>
        <p:xfrm>
          <a:off x="762000" y="474201"/>
          <a:ext cx="16764000" cy="9423820"/>
        </p:xfrm>
        <a:graphic>
          <a:graphicData uri="http://schemas.openxmlformats.org/drawingml/2006/table">
            <a:tbl>
              <a:tblPr>
                <a:tableStyleId>{BC89EF96-8CEA-46FF-86C4-4CE0E7609802}</a:tableStyleId>
              </a:tblPr>
              <a:tblGrid>
                <a:gridCol w="4191000">
                  <a:extLst>
                    <a:ext uri="{9D8B030D-6E8A-4147-A177-3AD203B41FA5}">
                      <a16:colId xmlns:a16="http://schemas.microsoft.com/office/drawing/2014/main" val="2843082401"/>
                    </a:ext>
                  </a:extLst>
                </a:gridCol>
                <a:gridCol w="4191000">
                  <a:extLst>
                    <a:ext uri="{9D8B030D-6E8A-4147-A177-3AD203B41FA5}">
                      <a16:colId xmlns:a16="http://schemas.microsoft.com/office/drawing/2014/main" val="3740174638"/>
                    </a:ext>
                  </a:extLst>
                </a:gridCol>
                <a:gridCol w="4191000">
                  <a:extLst>
                    <a:ext uri="{9D8B030D-6E8A-4147-A177-3AD203B41FA5}">
                      <a16:colId xmlns:a16="http://schemas.microsoft.com/office/drawing/2014/main" val="351078361"/>
                    </a:ext>
                  </a:extLst>
                </a:gridCol>
                <a:gridCol w="4191000">
                  <a:extLst>
                    <a:ext uri="{9D8B030D-6E8A-4147-A177-3AD203B41FA5}">
                      <a16:colId xmlns:a16="http://schemas.microsoft.com/office/drawing/2014/main" val="915253493"/>
                    </a:ext>
                  </a:extLst>
                </a:gridCol>
              </a:tblGrid>
              <a:tr h="323261">
                <a:tc>
                  <a:txBody>
                    <a:bodyPr/>
                    <a:lstStyle/>
                    <a:p>
                      <a:r>
                        <a:rPr lang="en-IN" sz="2000" b="1" dirty="0">
                          <a:solidFill>
                            <a:schemeClr val="accent1">
                              <a:lumMod val="50000"/>
                            </a:schemeClr>
                          </a:solidFill>
                        </a:rPr>
                        <a:t>Paper (Venue / Year)</a:t>
                      </a:r>
                    </a:p>
                  </a:txBody>
                  <a:tcPr marL="22430" marR="22430" marT="11215" marB="11215"/>
                </a:tc>
                <a:tc>
                  <a:txBody>
                    <a:bodyPr/>
                    <a:lstStyle/>
                    <a:p>
                      <a:r>
                        <a:rPr lang="en-IN" sz="2000" b="1" dirty="0">
                          <a:solidFill>
                            <a:schemeClr val="accent1">
                              <a:lumMod val="50000"/>
                            </a:schemeClr>
                          </a:solidFill>
                        </a:rPr>
                        <a:t>Advantages</a:t>
                      </a:r>
                      <a:endParaRPr lang="en-IN" sz="2000" dirty="0">
                        <a:solidFill>
                          <a:schemeClr val="accent1">
                            <a:lumMod val="50000"/>
                          </a:schemeClr>
                        </a:solidFill>
                      </a:endParaRPr>
                    </a:p>
                  </a:txBody>
                  <a:tcPr marL="22430" marR="22430" marT="11215" marB="11215"/>
                </a:tc>
                <a:tc>
                  <a:txBody>
                    <a:bodyPr/>
                    <a:lstStyle/>
                    <a:p>
                      <a:r>
                        <a:rPr lang="en-IN" sz="2000" b="1">
                          <a:solidFill>
                            <a:schemeClr val="accent1">
                              <a:lumMod val="50000"/>
                            </a:schemeClr>
                          </a:solidFill>
                        </a:rPr>
                        <a:t>Limitations</a:t>
                      </a:r>
                      <a:endParaRPr lang="en-IN" sz="2000">
                        <a:solidFill>
                          <a:schemeClr val="accent1">
                            <a:lumMod val="50000"/>
                          </a:schemeClr>
                        </a:solidFill>
                      </a:endParaRPr>
                    </a:p>
                  </a:txBody>
                  <a:tcPr marL="22430" marR="22430" marT="11215" marB="11215"/>
                </a:tc>
                <a:tc>
                  <a:txBody>
                    <a:bodyPr/>
                    <a:lstStyle/>
                    <a:p>
                      <a:r>
                        <a:rPr lang="en-IN" sz="2000" b="1">
                          <a:solidFill>
                            <a:schemeClr val="accent1">
                              <a:lumMod val="50000"/>
                            </a:schemeClr>
                          </a:solidFill>
                        </a:rPr>
                        <a:t>Key Findings / Results</a:t>
                      </a:r>
                      <a:endParaRPr lang="en-IN" sz="2000">
                        <a:solidFill>
                          <a:schemeClr val="accent1">
                            <a:lumMod val="50000"/>
                          </a:schemeClr>
                        </a:solidFill>
                      </a:endParaRPr>
                    </a:p>
                  </a:txBody>
                  <a:tcPr marL="22430" marR="22430" marT="11215" marB="11215"/>
                </a:tc>
                <a:extLst>
                  <a:ext uri="{0D108BD9-81ED-4DB2-BD59-A6C34878D82A}">
                    <a16:rowId xmlns:a16="http://schemas.microsoft.com/office/drawing/2014/main" val="3003474468"/>
                  </a:ext>
                </a:extLst>
              </a:tr>
              <a:tr h="2723417">
                <a:tc>
                  <a:txBody>
                    <a:bodyPr/>
                    <a:lstStyle/>
                    <a:p>
                      <a:r>
                        <a:rPr lang="en-US" sz="2000" b="1" dirty="0" err="1">
                          <a:solidFill>
                            <a:schemeClr val="accent1">
                              <a:lumMod val="50000"/>
                            </a:schemeClr>
                          </a:solidFill>
                        </a:rPr>
                        <a:t>DiabetIQ</a:t>
                      </a:r>
                      <a:r>
                        <a:rPr lang="en-US" sz="2000" dirty="0">
                          <a:solidFill>
                            <a:schemeClr val="accent1">
                              <a:lumMod val="50000"/>
                            </a:schemeClr>
                          </a:solidFill>
                        </a:rPr>
                        <a:t> – North South University technical report (</a:t>
                      </a:r>
                      <a:r>
                        <a:rPr lang="en-US" sz="2000" b="1" dirty="0">
                          <a:solidFill>
                            <a:schemeClr val="accent1">
                              <a:lumMod val="50000"/>
                            </a:schemeClr>
                          </a:solidFill>
                        </a:rPr>
                        <a:t>2025</a:t>
                      </a:r>
                      <a:r>
                        <a:rPr lang="en-US" sz="2000" dirty="0">
                          <a:solidFill>
                            <a:schemeClr val="accent1">
                              <a:lumMod val="50000"/>
                            </a:schemeClr>
                          </a:solidFill>
                        </a:rPr>
                        <a:t>)</a:t>
                      </a:r>
                    </a:p>
                  </a:txBody>
                  <a:tcPr marL="22430" marR="22430" marT="11215" marB="11215"/>
                </a:tc>
                <a:tc>
                  <a:txBody>
                    <a:bodyPr/>
                    <a:lstStyle/>
                    <a:p>
                      <a:r>
                        <a:rPr lang="en-US" sz="2000" dirty="0">
                          <a:solidFill>
                            <a:schemeClr val="accent1">
                              <a:lumMod val="50000"/>
                            </a:schemeClr>
                          </a:solidFill>
                        </a:rPr>
                        <a:t>• Combines ML-based risk prediction with an LLM‑augmented RAG chatbot in one platform.• Provides </a:t>
                      </a:r>
                      <a:r>
                        <a:rPr lang="en-US" sz="2000" b="1" dirty="0">
                          <a:solidFill>
                            <a:schemeClr val="accent1">
                              <a:lumMod val="50000"/>
                            </a:schemeClr>
                          </a:solidFill>
                        </a:rPr>
                        <a:t>context-aware answers</a:t>
                      </a:r>
                      <a:r>
                        <a:rPr lang="en-US" sz="2000" dirty="0">
                          <a:solidFill>
                            <a:schemeClr val="accent1">
                              <a:lumMod val="50000"/>
                            </a:schemeClr>
                          </a:solidFill>
                        </a:rPr>
                        <a:t> grounded in curated medical content.• Improved user engagement through conversational interface. </a:t>
                      </a:r>
                    </a:p>
                    <a:p>
                      <a:endParaRPr lang="en-US" sz="2000" dirty="0">
                        <a:solidFill>
                          <a:schemeClr val="accent1">
                            <a:lumMod val="50000"/>
                          </a:schemeClr>
                        </a:solidFill>
                      </a:endParaRPr>
                    </a:p>
                  </a:txBody>
                  <a:tcPr marL="22430" marR="22430" marT="11215" marB="11215"/>
                </a:tc>
                <a:tc>
                  <a:txBody>
                    <a:bodyPr/>
                    <a:lstStyle/>
                    <a:p>
                      <a:r>
                        <a:rPr lang="en-US" sz="2000">
                          <a:solidFill>
                            <a:schemeClr val="accent1">
                              <a:lumMod val="50000"/>
                            </a:schemeClr>
                          </a:solidFill>
                        </a:rPr>
                        <a:t>• Explanation not linked to actual similar‐patient records, only general guidelines.• Prediction engine and chatbot are loosely integrated.• Case grounding is based on medical literature, not clinical analogies. (</a:t>
                      </a:r>
                      <a:r>
                        <a:rPr lang="en-US" sz="2000">
                          <a:solidFill>
                            <a:schemeClr val="accent1">
                              <a:lumMod val="50000"/>
                            </a:schemeClr>
                          </a:solidFill>
                          <a:hlinkClick r:id="rId4" tooltip="(PDF) DiabetIQ: An Intelligent Diabetes Management Application with an Integrated LLM-Augmented RAG Chatbot and ML-Based Risk Early Prediction">
                            <a:extLst>
                              <a:ext uri="{A12FA001-AC4F-418D-AE19-62706E023703}">
                                <ahyp:hlinkClr xmlns:ahyp="http://schemas.microsoft.com/office/drawing/2018/hyperlinkcolor" val="tx"/>
                              </a:ext>
                            </a:extLst>
                          </a:hlinkClick>
                        </a:rPr>
                        <a:t>ResearchGate</a:t>
                      </a:r>
                      <a:r>
                        <a:rPr lang="en-US" sz="2000">
                          <a:solidFill>
                            <a:schemeClr val="accent1">
                              <a:lumMod val="50000"/>
                            </a:schemeClr>
                          </a:solidFill>
                        </a:rPr>
                        <a:t>)</a:t>
                      </a:r>
                    </a:p>
                  </a:txBody>
                  <a:tcPr marL="22430" marR="22430" marT="11215" marB="11215"/>
                </a:tc>
                <a:tc>
                  <a:txBody>
                    <a:bodyPr/>
                    <a:lstStyle/>
                    <a:p>
                      <a:r>
                        <a:rPr lang="en-US" sz="2000" dirty="0">
                          <a:solidFill>
                            <a:schemeClr val="accent1">
                              <a:lumMod val="50000"/>
                            </a:schemeClr>
                          </a:solidFill>
                        </a:rPr>
                        <a:t>• Demonstrated </a:t>
                      </a:r>
                      <a:r>
                        <a:rPr lang="en-US" sz="2000" b="1" dirty="0">
                          <a:solidFill>
                            <a:schemeClr val="accent1">
                              <a:lumMod val="50000"/>
                            </a:schemeClr>
                          </a:solidFill>
                        </a:rPr>
                        <a:t>better predictive accuracy</a:t>
                      </a:r>
                      <a:r>
                        <a:rPr lang="en-US" sz="2000" dirty="0">
                          <a:solidFill>
                            <a:schemeClr val="accent1">
                              <a:lumMod val="50000"/>
                            </a:schemeClr>
                          </a:solidFill>
                        </a:rPr>
                        <a:t> and </a:t>
                      </a:r>
                      <a:r>
                        <a:rPr lang="en-US" sz="2000" b="1" dirty="0">
                          <a:solidFill>
                            <a:schemeClr val="accent1">
                              <a:lumMod val="50000"/>
                            </a:schemeClr>
                          </a:solidFill>
                        </a:rPr>
                        <a:t>higher user engagement</a:t>
                      </a:r>
                      <a:r>
                        <a:rPr lang="en-US" sz="2000" dirty="0">
                          <a:solidFill>
                            <a:schemeClr val="accent1">
                              <a:lumMod val="50000"/>
                            </a:schemeClr>
                          </a:solidFill>
                        </a:rPr>
                        <a:t> than non-hybrid methods. </a:t>
                      </a:r>
                    </a:p>
                  </a:txBody>
                  <a:tcPr marL="22430" marR="22430" marT="11215" marB="11215"/>
                </a:tc>
                <a:extLst>
                  <a:ext uri="{0D108BD9-81ED-4DB2-BD59-A6C34878D82A}">
                    <a16:rowId xmlns:a16="http://schemas.microsoft.com/office/drawing/2014/main" val="1238348231"/>
                  </a:ext>
                </a:extLst>
              </a:tr>
              <a:tr h="2231540">
                <a:tc>
                  <a:txBody>
                    <a:bodyPr/>
                    <a:lstStyle/>
                    <a:p>
                      <a:r>
                        <a:rPr lang="en-US" sz="2000" b="1" dirty="0">
                          <a:solidFill>
                            <a:schemeClr val="accent1">
                              <a:lumMod val="50000"/>
                            </a:schemeClr>
                          </a:solidFill>
                        </a:rPr>
                        <a:t>Knowledge‑Infused LLM Health Agent</a:t>
                      </a:r>
                      <a:r>
                        <a:rPr lang="en-US" sz="2000" dirty="0">
                          <a:solidFill>
                            <a:schemeClr val="accent1">
                              <a:lumMod val="50000"/>
                            </a:schemeClr>
                          </a:solidFill>
                        </a:rPr>
                        <a:t> (</a:t>
                      </a:r>
                      <a:r>
                        <a:rPr lang="en-US" sz="2000" dirty="0" err="1">
                          <a:solidFill>
                            <a:schemeClr val="accent1">
                              <a:lumMod val="50000"/>
                            </a:schemeClr>
                          </a:solidFill>
                        </a:rPr>
                        <a:t>arXiv</a:t>
                      </a:r>
                      <a:r>
                        <a:rPr lang="en-US" sz="2000" dirty="0">
                          <a:solidFill>
                            <a:schemeClr val="accent1">
                              <a:lumMod val="50000"/>
                            </a:schemeClr>
                          </a:solidFill>
                        </a:rPr>
                        <a:t> / Workshop, </a:t>
                      </a:r>
                      <a:r>
                        <a:rPr lang="en-US" sz="2000" b="1" dirty="0">
                          <a:solidFill>
                            <a:schemeClr val="accent1">
                              <a:lumMod val="50000"/>
                            </a:schemeClr>
                          </a:solidFill>
                        </a:rPr>
                        <a:t>2024</a:t>
                      </a:r>
                      <a:r>
                        <a:rPr lang="en-US" sz="2000" dirty="0">
                          <a:solidFill>
                            <a:schemeClr val="accent1">
                              <a:lumMod val="50000"/>
                            </a:schemeClr>
                          </a:solidFill>
                        </a:rPr>
                        <a:t>)</a:t>
                      </a:r>
                    </a:p>
                  </a:txBody>
                  <a:tcPr marL="22430" marR="22430" marT="11215" marB="11215"/>
                </a:tc>
                <a:tc>
                  <a:txBody>
                    <a:bodyPr/>
                    <a:lstStyle/>
                    <a:p>
                      <a:r>
                        <a:rPr lang="en-IN" sz="2000" dirty="0">
                          <a:solidFill>
                            <a:schemeClr val="accent1">
                              <a:lumMod val="50000"/>
                            </a:schemeClr>
                          </a:solidFill>
                        </a:rPr>
                        <a:t>• Integrates </a:t>
                      </a:r>
                      <a:r>
                        <a:rPr lang="en-IN" sz="2000" b="1" dirty="0">
                          <a:solidFill>
                            <a:schemeClr val="accent1">
                              <a:lumMod val="50000"/>
                            </a:schemeClr>
                          </a:solidFill>
                        </a:rPr>
                        <a:t>ADA dietary guidelines</a:t>
                      </a:r>
                      <a:r>
                        <a:rPr lang="en-IN" sz="2000" dirty="0">
                          <a:solidFill>
                            <a:schemeClr val="accent1">
                              <a:lumMod val="50000"/>
                            </a:schemeClr>
                          </a:solidFill>
                        </a:rPr>
                        <a:t> and </a:t>
                      </a:r>
                      <a:r>
                        <a:rPr lang="en-IN" sz="2000" b="1" dirty="0" err="1">
                          <a:solidFill>
                            <a:schemeClr val="accent1">
                              <a:lumMod val="50000"/>
                            </a:schemeClr>
                          </a:solidFill>
                        </a:rPr>
                        <a:t>Nutritionix</a:t>
                      </a:r>
                      <a:r>
                        <a:rPr lang="en-IN" sz="2000" b="1" dirty="0">
                          <a:solidFill>
                            <a:schemeClr val="accent1">
                              <a:lumMod val="50000"/>
                            </a:schemeClr>
                          </a:solidFill>
                        </a:rPr>
                        <a:t> analytics</a:t>
                      </a:r>
                      <a:r>
                        <a:rPr lang="en-IN" sz="2000" dirty="0">
                          <a:solidFill>
                            <a:schemeClr val="accent1">
                              <a:lumMod val="50000"/>
                            </a:schemeClr>
                          </a:solidFill>
                        </a:rPr>
                        <a:t> for personalized nutritional advice.• Responses are both </a:t>
                      </a:r>
                      <a:r>
                        <a:rPr lang="en-IN" sz="2000" b="1" dirty="0">
                          <a:solidFill>
                            <a:schemeClr val="accent1">
                              <a:lumMod val="50000"/>
                            </a:schemeClr>
                          </a:solidFill>
                        </a:rPr>
                        <a:t>contextual and quantitatively accurate.</a:t>
                      </a:r>
                    </a:p>
                    <a:p>
                      <a:endParaRPr lang="en-IN" sz="2000" dirty="0">
                        <a:solidFill>
                          <a:schemeClr val="accent1">
                            <a:lumMod val="50000"/>
                          </a:schemeClr>
                        </a:solidFill>
                      </a:endParaRPr>
                    </a:p>
                  </a:txBody>
                  <a:tcPr marL="22430" marR="22430" marT="11215" marB="11215"/>
                </a:tc>
                <a:tc>
                  <a:txBody>
                    <a:bodyPr/>
                    <a:lstStyle/>
                    <a:p>
                      <a:r>
                        <a:rPr lang="en-US" sz="2000" dirty="0">
                          <a:solidFill>
                            <a:schemeClr val="accent1">
                              <a:lumMod val="50000"/>
                            </a:schemeClr>
                          </a:solidFill>
                        </a:rPr>
                        <a:t>• Evaluation limited to </a:t>
                      </a:r>
                      <a:r>
                        <a:rPr lang="en-US" sz="2000" b="1" dirty="0">
                          <a:solidFill>
                            <a:schemeClr val="accent1">
                              <a:lumMod val="50000"/>
                            </a:schemeClr>
                          </a:solidFill>
                        </a:rPr>
                        <a:t>100 dietary‐related questions</a:t>
                      </a:r>
                      <a:r>
                        <a:rPr lang="en-US" sz="2000" dirty="0">
                          <a:solidFill>
                            <a:schemeClr val="accent1">
                              <a:lumMod val="50000"/>
                            </a:schemeClr>
                          </a:solidFill>
                        </a:rPr>
                        <a:t>.• Not part of an end‑to‑end risk prediction or care pipeline. Focused solely on nutrition rather than full risk reasoning. (</a:t>
                      </a:r>
                      <a:r>
                        <a:rPr lang="en-US" sz="2000" dirty="0">
                          <a:solidFill>
                            <a:schemeClr val="accent1">
                              <a:lumMod val="50000"/>
                            </a:schemeClr>
                          </a:solidFill>
                          <a:hlinkClick r:id="rId5" tooltip="[2402.10153] Knowledge-Infused LLM-Powered Conversational Health Agent: A Case Study for Diabetes Patients">
                            <a:extLst>
                              <a:ext uri="{A12FA001-AC4F-418D-AE19-62706E023703}">
                                <ahyp:hlinkClr xmlns:ahyp="http://schemas.microsoft.com/office/drawing/2018/hyperlinkcolor" val="tx"/>
                              </a:ext>
                            </a:extLst>
                          </a:hlinkClick>
                        </a:rPr>
                        <a:t>arxiv.org</a:t>
                      </a:r>
                      <a:r>
                        <a:rPr lang="en-US" sz="2000" dirty="0">
                          <a:solidFill>
                            <a:schemeClr val="accent1">
                              <a:lumMod val="50000"/>
                            </a:schemeClr>
                          </a:solidFill>
                        </a:rPr>
                        <a:t>)</a:t>
                      </a:r>
                    </a:p>
                  </a:txBody>
                  <a:tcPr marL="22430" marR="22430" marT="11215" marB="11215"/>
                </a:tc>
                <a:tc>
                  <a:txBody>
                    <a:bodyPr/>
                    <a:lstStyle/>
                    <a:p>
                      <a:r>
                        <a:rPr lang="en-US" sz="2000" dirty="0">
                          <a:solidFill>
                            <a:schemeClr val="accent1">
                              <a:lumMod val="50000"/>
                            </a:schemeClr>
                          </a:solidFill>
                        </a:rPr>
                        <a:t>• Agent </a:t>
                      </a:r>
                      <a:r>
                        <a:rPr lang="en-US" sz="2000" b="1" dirty="0">
                          <a:solidFill>
                            <a:schemeClr val="accent1">
                              <a:lumMod val="50000"/>
                            </a:schemeClr>
                          </a:solidFill>
                        </a:rPr>
                        <a:t>outperformed GPT‑4</a:t>
                      </a:r>
                      <a:r>
                        <a:rPr lang="en-US" sz="2000" dirty="0">
                          <a:solidFill>
                            <a:schemeClr val="accent1">
                              <a:lumMod val="50000"/>
                            </a:schemeClr>
                          </a:solidFill>
                        </a:rPr>
                        <a:t> on managing essential nutrient queries for diabetic patients. (</a:t>
                      </a:r>
                      <a:r>
                        <a:rPr lang="en-US" sz="2000" dirty="0">
                          <a:solidFill>
                            <a:schemeClr val="accent1">
                              <a:lumMod val="50000"/>
                            </a:schemeClr>
                          </a:solidFill>
                          <a:hlinkClick r:id="rId5" tooltip="[2402.10153] Knowledge-Infused LLM-Powered Conversational Health Agent: A Case Study for Diabetes Patients">
                            <a:extLst>
                              <a:ext uri="{A12FA001-AC4F-418D-AE19-62706E023703}">
                                <ahyp:hlinkClr xmlns:ahyp="http://schemas.microsoft.com/office/drawing/2018/hyperlinkcolor" val="tx"/>
                              </a:ext>
                            </a:extLst>
                          </a:hlinkClick>
                        </a:rPr>
                        <a:t>arxiv.org</a:t>
                      </a:r>
                      <a:r>
                        <a:rPr lang="en-US" sz="2000" dirty="0">
                          <a:solidFill>
                            <a:schemeClr val="accent1">
                              <a:lumMod val="50000"/>
                            </a:schemeClr>
                          </a:solidFill>
                        </a:rPr>
                        <a:t>)</a:t>
                      </a:r>
                    </a:p>
                  </a:txBody>
                  <a:tcPr marL="22430" marR="22430" marT="11215" marB="11215"/>
                </a:tc>
                <a:extLst>
                  <a:ext uri="{0D108BD9-81ED-4DB2-BD59-A6C34878D82A}">
                    <a16:rowId xmlns:a16="http://schemas.microsoft.com/office/drawing/2014/main" val="1925062203"/>
                  </a:ext>
                </a:extLst>
              </a:tr>
              <a:tr h="1985603">
                <a:tc>
                  <a:txBody>
                    <a:bodyPr/>
                    <a:lstStyle/>
                    <a:p>
                      <a:r>
                        <a:rPr lang="en-IN" sz="2000" b="1">
                          <a:solidFill>
                            <a:schemeClr val="accent1">
                              <a:lumMod val="50000"/>
                            </a:schemeClr>
                          </a:solidFill>
                        </a:rPr>
                        <a:t>RISE: Retrieval‑Augmented Information System Enhancement</a:t>
                      </a:r>
                      <a:r>
                        <a:rPr lang="en-IN" sz="2000">
                          <a:solidFill>
                            <a:schemeClr val="accent1">
                              <a:lumMod val="50000"/>
                            </a:schemeClr>
                          </a:solidFill>
                        </a:rPr>
                        <a:t> – J. Med. Internet Res. (</a:t>
                      </a:r>
                      <a:r>
                        <a:rPr lang="en-IN" sz="2000" b="1">
                          <a:solidFill>
                            <a:schemeClr val="accent1">
                              <a:lumMod val="50000"/>
                            </a:schemeClr>
                          </a:solidFill>
                        </a:rPr>
                        <a:t>2024</a:t>
                      </a:r>
                      <a:r>
                        <a:rPr lang="en-IN" sz="2000">
                          <a:solidFill>
                            <a:schemeClr val="accent1">
                              <a:lumMod val="50000"/>
                            </a:schemeClr>
                          </a:solidFill>
                        </a:rPr>
                        <a:t>)</a:t>
                      </a:r>
                    </a:p>
                  </a:txBody>
                  <a:tcPr marL="22430" marR="22430" marT="11215" marB="11215"/>
                </a:tc>
                <a:tc>
                  <a:txBody>
                    <a:bodyPr/>
                    <a:lstStyle/>
                    <a:p>
                      <a:r>
                        <a:rPr lang="en-US" sz="2000" dirty="0">
                          <a:solidFill>
                            <a:schemeClr val="accent1">
                              <a:lumMod val="50000"/>
                            </a:schemeClr>
                          </a:solidFill>
                        </a:rPr>
                        <a:t>• Plug‑in for LLMs to retrieve domain‑specific content and augment response generation.• Works with multiple LLMs (GPT‑4, Claude, Bard) to enhance accuracy. </a:t>
                      </a:r>
                    </a:p>
                    <a:p>
                      <a:endParaRPr lang="en-US" sz="2000" dirty="0">
                        <a:solidFill>
                          <a:schemeClr val="accent1">
                            <a:lumMod val="50000"/>
                          </a:schemeClr>
                        </a:solidFill>
                      </a:endParaRPr>
                    </a:p>
                  </a:txBody>
                  <a:tcPr marL="22430" marR="22430" marT="11215" marB="11215"/>
                </a:tc>
                <a:tc>
                  <a:txBody>
                    <a:bodyPr/>
                    <a:lstStyle/>
                    <a:p>
                      <a:r>
                        <a:rPr lang="en-US" sz="2000" dirty="0">
                          <a:solidFill>
                            <a:schemeClr val="accent1">
                              <a:lumMod val="50000"/>
                            </a:schemeClr>
                          </a:solidFill>
                        </a:rPr>
                        <a:t>• Evaluated only on 43 diabetes-related Q&amp;A pairs.• Not tied to structured patient data or risk models.• Limited to educational NLP tasks, not predictive pipelines. </a:t>
                      </a:r>
                    </a:p>
                  </a:txBody>
                  <a:tcPr marL="22430" marR="22430" marT="11215" marB="11215"/>
                </a:tc>
                <a:tc>
                  <a:txBody>
                    <a:bodyPr/>
                    <a:lstStyle/>
                    <a:p>
                      <a:r>
                        <a:rPr lang="en-IN" sz="2000">
                          <a:solidFill>
                            <a:schemeClr val="accent1">
                              <a:lumMod val="50000"/>
                            </a:schemeClr>
                          </a:solidFill>
                        </a:rPr>
                        <a:t>• ~12 pp increase in accuracy; comprehensiveness scores rose ~0.44; understandability improved ~0.19. (</a:t>
                      </a:r>
                      <a:r>
                        <a:rPr lang="en-IN" sz="2000">
                          <a:solidFill>
                            <a:schemeClr val="accent1">
                              <a:lumMod val="50000"/>
                            </a:schemeClr>
                          </a:solidFill>
                          <a:hlinkClick r:id="rId6" tooltip="Journal of Medical Internet Research - Enhancement of the Performance of Large Language Models in Diabetes Education through Retrieval-Augmented Generation: Comparative Study">
                            <a:extLst>
                              <a:ext uri="{A12FA001-AC4F-418D-AE19-62706E023703}">
                                <ahyp:hlinkClr xmlns:ahyp="http://schemas.microsoft.com/office/drawing/2018/hyperlinkcolor" val="tx"/>
                              </a:ext>
                            </a:extLst>
                          </a:hlinkClick>
                        </a:rPr>
                        <a:t>jmir.org</a:t>
                      </a:r>
                      <a:r>
                        <a:rPr lang="en-IN" sz="2000">
                          <a:solidFill>
                            <a:schemeClr val="accent1">
                              <a:lumMod val="50000"/>
                            </a:schemeClr>
                          </a:solidFill>
                        </a:rPr>
                        <a:t>)</a:t>
                      </a:r>
                    </a:p>
                  </a:txBody>
                  <a:tcPr marL="22430" marR="22430" marT="11215" marB="11215"/>
                </a:tc>
                <a:extLst>
                  <a:ext uri="{0D108BD9-81ED-4DB2-BD59-A6C34878D82A}">
                    <a16:rowId xmlns:a16="http://schemas.microsoft.com/office/drawing/2014/main" val="3273947532"/>
                  </a:ext>
                </a:extLst>
              </a:tr>
              <a:tr h="2129879">
                <a:tc>
                  <a:txBody>
                    <a:bodyPr/>
                    <a:lstStyle/>
                    <a:p>
                      <a:r>
                        <a:rPr lang="en-US" sz="2000" b="1">
                          <a:solidFill>
                            <a:schemeClr val="accent1">
                              <a:lumMod val="50000"/>
                            </a:schemeClr>
                          </a:solidFill>
                        </a:rPr>
                        <a:t>Mohsen et al., “Scoping review of AI methods for T2DM risk prediction”</a:t>
                      </a:r>
                      <a:r>
                        <a:rPr lang="en-US" sz="2000">
                          <a:solidFill>
                            <a:schemeClr val="accent1">
                              <a:lumMod val="50000"/>
                            </a:schemeClr>
                          </a:solidFill>
                        </a:rPr>
                        <a:t> – npj Digital Medicine (</a:t>
                      </a:r>
                      <a:r>
                        <a:rPr lang="en-US" sz="2000" b="1">
                          <a:solidFill>
                            <a:schemeClr val="accent1">
                              <a:lumMod val="50000"/>
                            </a:schemeClr>
                          </a:solidFill>
                        </a:rPr>
                        <a:t>2023</a:t>
                      </a:r>
                      <a:r>
                        <a:rPr lang="en-US" sz="2000">
                          <a:solidFill>
                            <a:schemeClr val="accent1">
                              <a:lumMod val="50000"/>
                            </a:schemeClr>
                          </a:solidFill>
                        </a:rPr>
                        <a:t>)</a:t>
                      </a:r>
                    </a:p>
                  </a:txBody>
                  <a:tcPr marL="22430" marR="22430" marT="11215" marB="11215"/>
                </a:tc>
                <a:tc>
                  <a:txBody>
                    <a:bodyPr/>
                    <a:lstStyle/>
                    <a:p>
                      <a:r>
                        <a:rPr lang="en-US" sz="2000" dirty="0">
                          <a:solidFill>
                            <a:schemeClr val="accent1">
                              <a:lumMod val="50000"/>
                            </a:schemeClr>
                          </a:solidFill>
                        </a:rPr>
                        <a:t>• Systematic review of 40 studies (1991–2022) mapping AI usage in diabetes prediction.• Identifies superiority of </a:t>
                      </a:r>
                      <a:r>
                        <a:rPr lang="en-US" sz="2000" b="1" dirty="0">
                          <a:solidFill>
                            <a:schemeClr val="accent1">
                              <a:lumMod val="50000"/>
                            </a:schemeClr>
                          </a:solidFill>
                        </a:rPr>
                        <a:t>multimodal models</a:t>
                      </a:r>
                      <a:r>
                        <a:rPr lang="en-US" sz="2000" dirty="0">
                          <a:solidFill>
                            <a:schemeClr val="accent1">
                              <a:lumMod val="50000"/>
                            </a:schemeClr>
                          </a:solidFill>
                        </a:rPr>
                        <a:t> (EHR + omics or imaging).• Notes gaps in validation, interpretability, and reporting. </a:t>
                      </a:r>
                    </a:p>
                  </a:txBody>
                  <a:tcPr marL="22430" marR="22430" marT="11215" marB="11215"/>
                </a:tc>
                <a:tc>
                  <a:txBody>
                    <a:bodyPr/>
                    <a:lstStyle/>
                    <a:p>
                      <a:r>
                        <a:rPr lang="en-US" sz="2000" dirty="0">
                          <a:solidFill>
                            <a:schemeClr val="accent1">
                              <a:lumMod val="50000"/>
                            </a:schemeClr>
                          </a:solidFill>
                        </a:rPr>
                        <a:t>• Only </a:t>
                      </a:r>
                      <a:r>
                        <a:rPr lang="en-US" sz="2000" b="1" dirty="0">
                          <a:solidFill>
                            <a:schemeClr val="accent1">
                              <a:lumMod val="50000"/>
                            </a:schemeClr>
                          </a:solidFill>
                        </a:rPr>
                        <a:t>5 of 40</a:t>
                      </a:r>
                      <a:r>
                        <a:rPr lang="en-US" sz="2000" dirty="0">
                          <a:solidFill>
                            <a:schemeClr val="accent1">
                              <a:lumMod val="50000"/>
                            </a:schemeClr>
                          </a:solidFill>
                        </a:rPr>
                        <a:t> total studies included </a:t>
                      </a:r>
                      <a:r>
                        <a:rPr lang="en-US" sz="2000" b="1" dirty="0">
                          <a:solidFill>
                            <a:schemeClr val="accent1">
                              <a:lumMod val="50000"/>
                            </a:schemeClr>
                          </a:solidFill>
                        </a:rPr>
                        <a:t>external validation</a:t>
                      </a:r>
                      <a:r>
                        <a:rPr lang="en-US" sz="2000" dirty="0">
                          <a:solidFill>
                            <a:schemeClr val="accent1">
                              <a:lumMod val="50000"/>
                            </a:schemeClr>
                          </a:solidFill>
                        </a:rPr>
                        <a:t>.• Less than half used </a:t>
                      </a:r>
                      <a:r>
                        <a:rPr lang="en-US" sz="2000" b="1" dirty="0">
                          <a:solidFill>
                            <a:schemeClr val="accent1">
                              <a:lumMod val="50000"/>
                            </a:schemeClr>
                          </a:solidFill>
                        </a:rPr>
                        <a:t>interpretability tools</a:t>
                      </a:r>
                      <a:r>
                        <a:rPr lang="en-US" sz="2000" dirty="0">
                          <a:solidFill>
                            <a:schemeClr val="accent1">
                              <a:lumMod val="50000"/>
                            </a:schemeClr>
                          </a:solidFill>
                        </a:rPr>
                        <a:t> (e.g., SHAP).• Limited multimodal, real‑time, or personalized pipelines. </a:t>
                      </a:r>
                    </a:p>
                  </a:txBody>
                  <a:tcPr marL="22430" marR="22430" marT="11215" marB="11215"/>
                </a:tc>
                <a:tc>
                  <a:txBody>
                    <a:bodyPr/>
                    <a:lstStyle/>
                    <a:p>
                      <a:r>
                        <a:rPr lang="en-US" sz="2000" dirty="0">
                          <a:solidFill>
                            <a:schemeClr val="accent1">
                              <a:lumMod val="50000"/>
                            </a:schemeClr>
                          </a:solidFill>
                        </a:rPr>
                        <a:t>• Highlighted that </a:t>
                      </a:r>
                      <a:r>
                        <a:rPr lang="en-US" sz="2000" b="1" dirty="0">
                          <a:solidFill>
                            <a:schemeClr val="accent1">
                              <a:lumMod val="50000"/>
                            </a:schemeClr>
                          </a:solidFill>
                        </a:rPr>
                        <a:t>multimodal predictive models</a:t>
                      </a:r>
                      <a:r>
                        <a:rPr lang="en-US" sz="2000" dirty="0">
                          <a:solidFill>
                            <a:schemeClr val="accent1">
                              <a:lumMod val="50000"/>
                            </a:schemeClr>
                          </a:solidFill>
                        </a:rPr>
                        <a:t> outperform unimodal ones.• Only ~50 % of studies applied interpretability; calibration often missing. (</a:t>
                      </a:r>
                      <a:r>
                        <a:rPr lang="en-US" sz="2000" dirty="0">
                          <a:solidFill>
                            <a:schemeClr val="accent1">
                              <a:lumMod val="50000"/>
                            </a:schemeClr>
                          </a:solidFill>
                          <a:hlinkClick r:id="rId7" tooltip="A scoping review of artificial intelligence-based methods for diabetes risk prediction | npj Digital Medicine">
                            <a:extLst>
                              <a:ext uri="{A12FA001-AC4F-418D-AE19-62706E023703}">
                                <ahyp:hlinkClr xmlns:ahyp="http://schemas.microsoft.com/office/drawing/2018/hyperlinkcolor" val="tx"/>
                              </a:ext>
                            </a:extLst>
                          </a:hlinkClick>
                        </a:rPr>
                        <a:t>nature.com</a:t>
                      </a:r>
                      <a:r>
                        <a:rPr lang="en-US" sz="2000" dirty="0">
                          <a:solidFill>
                            <a:schemeClr val="accent1">
                              <a:lumMod val="50000"/>
                            </a:schemeClr>
                          </a:solidFill>
                        </a:rPr>
                        <a:t>)</a:t>
                      </a:r>
                    </a:p>
                  </a:txBody>
                  <a:tcPr marL="22430" marR="22430" marT="11215" marB="11215"/>
                </a:tc>
                <a:extLst>
                  <a:ext uri="{0D108BD9-81ED-4DB2-BD59-A6C34878D82A}">
                    <a16:rowId xmlns:a16="http://schemas.microsoft.com/office/drawing/2014/main" val="718704598"/>
                  </a:ext>
                </a:extLst>
              </a:tr>
            </a:tbl>
          </a:graphicData>
        </a:graphic>
      </p:graphicFrame>
    </p:spTree>
    <p:extLst>
      <p:ext uri="{BB962C8B-B14F-4D97-AF65-F5344CB8AC3E}">
        <p14:creationId xmlns:p14="http://schemas.microsoft.com/office/powerpoint/2010/main" val="402251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7973" y="-583682"/>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flipH="1" flipV="1">
            <a:off x="15295486" y="6259617"/>
            <a:ext cx="5247619" cy="5143500"/>
          </a:xfrm>
          <a:custGeom>
            <a:avLst/>
            <a:gdLst/>
            <a:ahLst/>
            <a:cxnLst/>
            <a:rect l="l" t="t" r="r" b="b"/>
            <a:pathLst>
              <a:path w="5247619" h="5143500">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Freeform 11"/>
          <p:cNvSpPr/>
          <p:nvPr/>
        </p:nvSpPr>
        <p:spPr>
          <a:xfrm>
            <a:off x="16310780" y="274386"/>
            <a:ext cx="1082024" cy="993495"/>
          </a:xfrm>
          <a:custGeom>
            <a:avLst/>
            <a:gdLst/>
            <a:ahLst/>
            <a:cxnLst/>
            <a:rect l="l" t="t" r="r" b="b"/>
            <a:pathLst>
              <a:path w="1082024" h="993495">
                <a:moveTo>
                  <a:pt x="0" y="0"/>
                </a:moveTo>
                <a:lnTo>
                  <a:pt x="1082025" y="0"/>
                </a:lnTo>
                <a:lnTo>
                  <a:pt x="1082025"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2" name="Freeform 12"/>
          <p:cNvSpPr/>
          <p:nvPr/>
        </p:nvSpPr>
        <p:spPr>
          <a:xfrm>
            <a:off x="17392805" y="1205690"/>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3" name="Freeform 13"/>
          <p:cNvSpPr/>
          <p:nvPr/>
        </p:nvSpPr>
        <p:spPr>
          <a:xfrm>
            <a:off x="16521795" y="1868022"/>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1" name="TextBox 20">
            <a:extLst>
              <a:ext uri="{FF2B5EF4-FFF2-40B4-BE49-F238E27FC236}">
                <a16:creationId xmlns:a16="http://schemas.microsoft.com/office/drawing/2014/main" id="{CFADC9D1-8808-461E-2E24-567BB0EB7240}"/>
              </a:ext>
            </a:extLst>
          </p:cNvPr>
          <p:cNvSpPr txBox="1"/>
          <p:nvPr/>
        </p:nvSpPr>
        <p:spPr>
          <a:xfrm>
            <a:off x="3458841" y="2171020"/>
            <a:ext cx="11841561" cy="6124754"/>
          </a:xfrm>
          <a:prstGeom prst="rect">
            <a:avLst/>
          </a:prstGeom>
          <a:noFill/>
        </p:spPr>
        <p:txBody>
          <a:bodyPr wrap="square">
            <a:spAutoFit/>
          </a:bodyPr>
          <a:lstStyle/>
          <a:p>
            <a:r>
              <a:rPr lang="en-US" sz="2800" dirty="0">
                <a:solidFill>
                  <a:schemeClr val="accent1">
                    <a:lumMod val="50000"/>
                  </a:schemeClr>
                </a:solidFill>
                <a:latin typeface="+mj-lt"/>
              </a:rPr>
              <a:t>Most systems use general medical literature for explanations, not actual, similar patient cases. There is a lack of true case-based similarity search to ground and contextualize predictions.</a:t>
            </a:r>
          </a:p>
          <a:p>
            <a:r>
              <a:rPr lang="en-US" sz="2800" dirty="0">
                <a:solidFill>
                  <a:schemeClr val="accent1">
                    <a:lumMod val="50000"/>
                  </a:schemeClr>
                </a:solidFill>
                <a:latin typeface="+mj-lt"/>
              </a:rPr>
              <a:t>Prediction and explanation modules are often separate, which reduces overall interpretability and personalization.</a:t>
            </a:r>
          </a:p>
          <a:p>
            <a:endParaRPr lang="en-US" sz="2800" dirty="0">
              <a:solidFill>
                <a:schemeClr val="accent1">
                  <a:lumMod val="50000"/>
                </a:schemeClr>
              </a:solidFill>
              <a:latin typeface="+mj-lt"/>
            </a:endParaRPr>
          </a:p>
          <a:p>
            <a:r>
              <a:rPr lang="en-US" sz="2800" dirty="0">
                <a:solidFill>
                  <a:schemeClr val="accent1">
                    <a:lumMod val="50000"/>
                  </a:schemeClr>
                </a:solidFill>
                <a:latin typeface="+mj-lt"/>
              </a:rPr>
              <a:t>Our goal is to build an intelligent, explainable, and patient-centric system. We contribute by:</a:t>
            </a:r>
          </a:p>
          <a:p>
            <a:r>
              <a:rPr lang="en-US" sz="2800" b="1" dirty="0">
                <a:solidFill>
                  <a:schemeClr val="accent1">
                    <a:lumMod val="50000"/>
                  </a:schemeClr>
                </a:solidFill>
                <a:latin typeface="+mj-lt"/>
              </a:rPr>
              <a:t>High-Accuracy Ensemble Model:</a:t>
            </a:r>
            <a:r>
              <a:rPr lang="en-US" sz="2800" dirty="0">
                <a:solidFill>
                  <a:schemeClr val="accent1">
                    <a:lumMod val="50000"/>
                  </a:schemeClr>
                </a:solidFill>
                <a:latin typeface="+mj-lt"/>
              </a:rPr>
              <a:t> A stacked model for superior prediction.</a:t>
            </a:r>
          </a:p>
          <a:p>
            <a:r>
              <a:rPr lang="en-US" sz="2800" b="1" dirty="0">
                <a:solidFill>
                  <a:schemeClr val="accent1">
                    <a:lumMod val="50000"/>
                  </a:schemeClr>
                </a:solidFill>
                <a:latin typeface="+mj-lt"/>
              </a:rPr>
              <a:t>Semantic Similarity Retrieval:</a:t>
            </a:r>
            <a:r>
              <a:rPr lang="en-US" sz="2800" dirty="0">
                <a:solidFill>
                  <a:schemeClr val="accent1">
                    <a:lumMod val="50000"/>
                  </a:schemeClr>
                </a:solidFill>
                <a:latin typeface="+mj-lt"/>
              </a:rPr>
              <a:t> Using FAISS for real-time retrieval of similar patient profiles.</a:t>
            </a:r>
          </a:p>
          <a:p>
            <a:r>
              <a:rPr lang="en-US" sz="2800" b="1" dirty="0">
                <a:solidFill>
                  <a:schemeClr val="accent1">
                    <a:lumMod val="50000"/>
                  </a:schemeClr>
                </a:solidFill>
                <a:latin typeface="+mj-lt"/>
              </a:rPr>
              <a:t>True RAG Integration:</a:t>
            </a:r>
            <a:r>
              <a:rPr lang="en-US" sz="2800" dirty="0">
                <a:solidFill>
                  <a:schemeClr val="accent1">
                    <a:lumMod val="50000"/>
                  </a:schemeClr>
                </a:solidFill>
                <a:latin typeface="+mj-lt"/>
              </a:rPr>
              <a:t> Grounding LLM explanations in the data of these similar cases.</a:t>
            </a:r>
          </a:p>
          <a:p>
            <a:r>
              <a:rPr lang="en-US" sz="2800" b="1" dirty="0">
                <a:solidFill>
                  <a:schemeClr val="accent1">
                    <a:lumMod val="50000"/>
                  </a:schemeClr>
                </a:solidFill>
                <a:latin typeface="+mj-lt"/>
              </a:rPr>
              <a:t>Interpretability Layer:</a:t>
            </a:r>
            <a:r>
              <a:rPr lang="en-US" sz="2800" dirty="0">
                <a:solidFill>
                  <a:schemeClr val="accent1">
                    <a:lumMod val="50000"/>
                  </a:schemeClr>
                </a:solidFill>
                <a:latin typeface="+mj-lt"/>
              </a:rPr>
              <a:t> Using SHAP to provide clinical-grade feature importance.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1ED02-346E-37ED-1F59-5B97D038B6BF}"/>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5E44C8A-567E-E4BF-5D4E-8FCCAA98D389}"/>
              </a:ext>
            </a:extLst>
          </p:cNvPr>
          <p:cNvSpPr/>
          <p:nvPr/>
        </p:nvSpPr>
        <p:spPr>
          <a:xfrm>
            <a:off x="-1338547" y="-612873"/>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3">
              <a:alphaModFix amt="5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9" name="Freeform 9">
            <a:extLst>
              <a:ext uri="{FF2B5EF4-FFF2-40B4-BE49-F238E27FC236}">
                <a16:creationId xmlns:a16="http://schemas.microsoft.com/office/drawing/2014/main" id="{8F2C7D1A-9341-B8FD-B126-D1425591F170}"/>
              </a:ext>
            </a:extLst>
          </p:cNvPr>
          <p:cNvSpPr/>
          <p:nvPr/>
        </p:nvSpPr>
        <p:spPr>
          <a:xfrm flipH="1">
            <a:off x="14448835" y="-612873"/>
            <a:ext cx="5620930" cy="5509404"/>
          </a:xfrm>
          <a:custGeom>
            <a:avLst/>
            <a:gdLst/>
            <a:ahLst/>
            <a:cxnLst/>
            <a:rect l="l" t="t" r="r" b="b"/>
            <a:pathLst>
              <a:path w="5620930" h="5509404">
                <a:moveTo>
                  <a:pt x="5620930" y="0"/>
                </a:moveTo>
                <a:lnTo>
                  <a:pt x="0" y="0"/>
                </a:lnTo>
                <a:lnTo>
                  <a:pt x="0" y="5509403"/>
                </a:lnTo>
                <a:lnTo>
                  <a:pt x="5620930" y="5509403"/>
                </a:lnTo>
                <a:lnTo>
                  <a:pt x="5620930" y="0"/>
                </a:lnTo>
                <a:close/>
              </a:path>
            </a:pathLst>
          </a:custGeom>
          <a:blipFill>
            <a:blip r:embed="rId3">
              <a:alphaModFix amt="5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1" name="Freeform 11">
            <a:extLst>
              <a:ext uri="{FF2B5EF4-FFF2-40B4-BE49-F238E27FC236}">
                <a16:creationId xmlns:a16="http://schemas.microsoft.com/office/drawing/2014/main" id="{52DA21E0-F93C-CAF5-5E4D-778CAFFD0554}"/>
              </a:ext>
            </a:extLst>
          </p:cNvPr>
          <p:cNvSpPr/>
          <p:nvPr/>
        </p:nvSpPr>
        <p:spPr>
          <a:xfrm>
            <a:off x="540998" y="9194274"/>
            <a:ext cx="2299632" cy="827867"/>
          </a:xfrm>
          <a:custGeom>
            <a:avLst/>
            <a:gdLst/>
            <a:ahLst/>
            <a:cxnLst/>
            <a:rect l="l" t="t" r="r" b="b"/>
            <a:pathLst>
              <a:path w="2299632" h="827867">
                <a:moveTo>
                  <a:pt x="0" y="0"/>
                </a:moveTo>
                <a:lnTo>
                  <a:pt x="2299632" y="0"/>
                </a:lnTo>
                <a:lnTo>
                  <a:pt x="2299632" y="827867"/>
                </a:lnTo>
                <a:lnTo>
                  <a:pt x="0" y="82786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2" name="Freeform 12">
            <a:extLst>
              <a:ext uri="{FF2B5EF4-FFF2-40B4-BE49-F238E27FC236}">
                <a16:creationId xmlns:a16="http://schemas.microsoft.com/office/drawing/2014/main" id="{0B8320AD-1017-943D-F4F0-C944FE6CFC40}"/>
              </a:ext>
            </a:extLst>
          </p:cNvPr>
          <p:cNvSpPr/>
          <p:nvPr/>
        </p:nvSpPr>
        <p:spPr>
          <a:xfrm>
            <a:off x="14092047" y="6567385"/>
            <a:ext cx="4188579" cy="3701180"/>
          </a:xfrm>
          <a:custGeom>
            <a:avLst/>
            <a:gdLst/>
            <a:ahLst/>
            <a:cxnLst/>
            <a:rect l="l" t="t" r="r" b="b"/>
            <a:pathLst>
              <a:path w="4188579" h="3701180">
                <a:moveTo>
                  <a:pt x="0" y="0"/>
                </a:moveTo>
                <a:lnTo>
                  <a:pt x="4188579" y="0"/>
                </a:lnTo>
                <a:lnTo>
                  <a:pt x="4188579" y="3701180"/>
                </a:lnTo>
                <a:lnTo>
                  <a:pt x="0" y="3701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a:extLst>
              <a:ext uri="{FF2B5EF4-FFF2-40B4-BE49-F238E27FC236}">
                <a16:creationId xmlns:a16="http://schemas.microsoft.com/office/drawing/2014/main" id="{44D57C50-92D9-E8CD-5751-7D567375A528}"/>
              </a:ext>
            </a:extLst>
          </p:cNvPr>
          <p:cNvSpPr txBox="1"/>
          <p:nvPr/>
        </p:nvSpPr>
        <p:spPr>
          <a:xfrm>
            <a:off x="2840630" y="1794581"/>
            <a:ext cx="12597211" cy="830997"/>
          </a:xfrm>
          <a:prstGeom prst="rect">
            <a:avLst/>
          </a:prstGeom>
        </p:spPr>
        <p:txBody>
          <a:bodyPr lIns="0" tIns="0" rIns="0" bIns="0" rtlCol="0" anchor="t">
            <a:spAutoFit/>
          </a:bodyPr>
          <a:lstStyle/>
          <a:p>
            <a:pPr algn="ctr"/>
            <a:r>
              <a:rPr lang="en-US" sz="5400" b="1" dirty="0"/>
              <a:t>OUR OBJECTIVE</a:t>
            </a:r>
            <a:endParaRPr lang="en-IN" sz="5400" b="1" dirty="0"/>
          </a:p>
        </p:txBody>
      </p:sp>
      <p:sp>
        <p:nvSpPr>
          <p:cNvPr id="18" name="TextBox 17">
            <a:extLst>
              <a:ext uri="{FF2B5EF4-FFF2-40B4-BE49-F238E27FC236}">
                <a16:creationId xmlns:a16="http://schemas.microsoft.com/office/drawing/2014/main" id="{E01B3802-7F31-63B4-9197-DA31594FA39A}"/>
              </a:ext>
            </a:extLst>
          </p:cNvPr>
          <p:cNvSpPr txBox="1"/>
          <p:nvPr/>
        </p:nvSpPr>
        <p:spPr>
          <a:xfrm>
            <a:off x="2227006" y="3877137"/>
            <a:ext cx="12749611" cy="5139869"/>
          </a:xfrm>
          <a:prstGeom prst="rect">
            <a:avLst/>
          </a:prstGeom>
          <a:noFill/>
        </p:spPr>
        <p:txBody>
          <a:bodyPr wrap="square" rtlCol="0">
            <a:spAutoFit/>
          </a:bodyPr>
          <a:lstStyle/>
          <a:p>
            <a:pPr lvl="0" eaLnBrk="0" fontAlgn="base" hangingPunct="0">
              <a:spcBef>
                <a:spcPct val="0"/>
              </a:spcBef>
              <a:spcAft>
                <a:spcPct val="0"/>
              </a:spcAft>
            </a:pPr>
            <a:endParaRPr lang="en-US" altLang="en-US" sz="3600" dirty="0">
              <a:solidFill>
                <a:schemeClr val="accent1">
                  <a:lumMod val="50000"/>
                </a:schemeClr>
              </a:solidFill>
            </a:endParaRPr>
          </a:p>
          <a:p>
            <a:pPr lvl="0" eaLnBrk="0" fontAlgn="base" hangingPunct="0">
              <a:spcBef>
                <a:spcPct val="0"/>
              </a:spcBef>
              <a:spcAft>
                <a:spcPct val="0"/>
              </a:spcAft>
            </a:pPr>
            <a:r>
              <a:rPr lang="en-US" altLang="en-US" sz="3200" dirty="0">
                <a:solidFill>
                  <a:schemeClr val="accent1">
                    <a:lumMod val="50000"/>
                  </a:schemeClr>
                </a:solidFill>
              </a:rPr>
              <a:t>To develop an intelligent, explainable, and patient-centric diabetes prediction system by integrating structured machine learning, semantic patient similarity search, and large language models (LLMs) for actionable care planning.</a:t>
            </a: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buClrTx/>
            </a:pPr>
            <a:r>
              <a:rPr lang="en-IN" sz="3600" dirty="0">
                <a:solidFill>
                  <a:schemeClr val="accent1">
                    <a:lumMod val="50000"/>
                  </a:schemeClr>
                </a:solidFill>
              </a:rPr>
              <a:t> </a:t>
            </a:r>
            <a:endParaRPr lang="en-US" altLang="en-US" sz="3200" dirty="0">
              <a:solidFill>
                <a:schemeClr val="accent1">
                  <a:lumMod val="50000"/>
                </a:schemeClr>
              </a:solidFill>
            </a:endParaRP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pPr>
            <a:endParaRPr lang="en-US" altLang="en-US" sz="3200" dirty="0">
              <a:solidFill>
                <a:schemeClr val="accent1">
                  <a:lumMod val="50000"/>
                </a:schemeClr>
              </a:solidFill>
            </a:endParaRPr>
          </a:p>
        </p:txBody>
      </p:sp>
    </p:spTree>
    <p:extLst>
      <p:ext uri="{BB962C8B-B14F-4D97-AF65-F5344CB8AC3E}">
        <p14:creationId xmlns:p14="http://schemas.microsoft.com/office/powerpoint/2010/main" val="409639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22E72-51C0-380B-CF74-06603C31F969}"/>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64A9D52F-276D-CD74-10AD-B28F6E5D00A5}"/>
              </a:ext>
            </a:extLst>
          </p:cNvPr>
          <p:cNvSpPr/>
          <p:nvPr/>
        </p:nvSpPr>
        <p:spPr>
          <a:xfrm flipH="1" flipV="1">
            <a:off x="14635490" y="561501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TextBox 11">
            <a:extLst>
              <a:ext uri="{FF2B5EF4-FFF2-40B4-BE49-F238E27FC236}">
                <a16:creationId xmlns:a16="http://schemas.microsoft.com/office/drawing/2014/main" id="{5F30CDAB-C85A-041C-E77A-6B302013EF15}"/>
              </a:ext>
            </a:extLst>
          </p:cNvPr>
          <p:cNvSpPr txBox="1"/>
          <p:nvPr/>
        </p:nvSpPr>
        <p:spPr>
          <a:xfrm>
            <a:off x="1941974" y="4554442"/>
            <a:ext cx="7019615" cy="1422381"/>
          </a:xfrm>
          <a:prstGeom prst="rect">
            <a:avLst/>
          </a:prstGeom>
        </p:spPr>
        <p:txBody>
          <a:bodyPr lIns="0" tIns="0" rIns="0" bIns="0" rtlCol="0" anchor="t">
            <a:spAutoFit/>
          </a:bodyPr>
          <a:lstStyle/>
          <a:p>
            <a:pPr algn="ctr">
              <a:lnSpc>
                <a:spcPts val="2804"/>
              </a:lnSpc>
            </a:pPr>
            <a:r>
              <a:rPr lang="en-US" sz="2317">
                <a:solidFill>
                  <a:srgbClr val="FFFFFF"/>
                </a:solidFill>
                <a:latin typeface="Poppins Light"/>
                <a:ea typeface="Poppins Light"/>
                <a:cs typeface="Poppins Light"/>
                <a:sym typeface="Poppins Light"/>
              </a:rPr>
              <a:t>Lorem ipsum dolor sit amet, consectetur adipiscing elit. Suspendisse sed purus hendrerit, consequat eros at, faucibus leo. Duis ornare tempus lacus id porta. </a:t>
            </a:r>
          </a:p>
        </p:txBody>
      </p:sp>
      <p:sp>
        <p:nvSpPr>
          <p:cNvPr id="12" name="TextBox 12">
            <a:extLst>
              <a:ext uri="{FF2B5EF4-FFF2-40B4-BE49-F238E27FC236}">
                <a16:creationId xmlns:a16="http://schemas.microsoft.com/office/drawing/2014/main" id="{A2469199-F224-17A0-2ED7-5C0E7B3CA589}"/>
              </a:ext>
            </a:extLst>
          </p:cNvPr>
          <p:cNvSpPr txBox="1"/>
          <p:nvPr/>
        </p:nvSpPr>
        <p:spPr>
          <a:xfrm>
            <a:off x="2286000" y="2857500"/>
            <a:ext cx="13639800" cy="5909310"/>
          </a:xfrm>
          <a:prstGeom prst="rect">
            <a:avLst/>
          </a:prstGeom>
        </p:spPr>
        <p:txBody>
          <a:bodyPr wrap="square" lIns="0" tIns="0" rIns="0" bIns="0" rtlCol="0" anchor="t">
            <a:spAutoFit/>
          </a:bodyPr>
          <a:lstStyle/>
          <a:p>
            <a:pPr lvl="0" eaLnBrk="0" fontAlgn="base" hangingPunct="0">
              <a:spcBef>
                <a:spcPct val="0"/>
              </a:spcBef>
              <a:spcAft>
                <a:spcPct val="0"/>
              </a:spcAft>
              <a:buFontTx/>
              <a:buChar char="•"/>
            </a:pPr>
            <a:r>
              <a:rPr lang="en-US" altLang="en-US" sz="3200" dirty="0">
                <a:solidFill>
                  <a:schemeClr val="accent1">
                    <a:lumMod val="50000"/>
                  </a:schemeClr>
                </a:solidFill>
              </a:rPr>
              <a:t>High-Accuracy Diabetes Prediction Engine using a stacked </a:t>
            </a:r>
            <a:r>
              <a:rPr lang="en-US" altLang="en-US" sz="3200" b="1" dirty="0">
                <a:solidFill>
                  <a:schemeClr val="accent1">
                    <a:lumMod val="50000"/>
                  </a:schemeClr>
                </a:solidFill>
              </a:rPr>
              <a:t>ensemble model</a:t>
            </a:r>
            <a:r>
              <a:rPr lang="en-US" altLang="en-US" sz="3200" dirty="0">
                <a:solidFill>
                  <a:schemeClr val="accent1">
                    <a:lumMod val="50000"/>
                  </a:schemeClr>
                </a:solidFill>
              </a:rPr>
              <a:t> (AdaBoost + </a:t>
            </a:r>
            <a:r>
              <a:rPr lang="en-US" altLang="en-US" sz="3200" dirty="0" err="1">
                <a:solidFill>
                  <a:schemeClr val="accent1">
                    <a:lumMod val="50000"/>
                  </a:schemeClr>
                </a:solidFill>
              </a:rPr>
              <a:t>XGBoost</a:t>
            </a:r>
            <a:r>
              <a:rPr lang="en-US" altLang="en-US" sz="3200" dirty="0">
                <a:solidFill>
                  <a:schemeClr val="accent1">
                    <a:lumMod val="50000"/>
                  </a:schemeClr>
                </a:solidFill>
              </a:rPr>
              <a:t> + </a:t>
            </a:r>
            <a:r>
              <a:rPr lang="en-US" altLang="en-US" sz="3200" dirty="0" err="1">
                <a:solidFill>
                  <a:schemeClr val="accent1">
                    <a:lumMod val="50000"/>
                  </a:schemeClr>
                </a:solidFill>
              </a:rPr>
              <a:t>CatBoost</a:t>
            </a:r>
            <a:r>
              <a:rPr lang="en-US" altLang="en-US" sz="3200" dirty="0">
                <a:solidFill>
                  <a:schemeClr val="accent1">
                    <a:lumMod val="50000"/>
                  </a:schemeClr>
                </a:solidFill>
              </a:rPr>
              <a:t>).</a:t>
            </a: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buFontTx/>
              <a:buChar char="•"/>
            </a:pPr>
            <a:r>
              <a:rPr lang="en-US" altLang="en-US" sz="3200" b="1" dirty="0">
                <a:solidFill>
                  <a:schemeClr val="accent1">
                    <a:lumMod val="50000"/>
                  </a:schemeClr>
                </a:solidFill>
              </a:rPr>
              <a:t>Semantic Similarity Retrieval</a:t>
            </a:r>
            <a:r>
              <a:rPr lang="en-US" altLang="en-US" sz="3200" dirty="0">
                <a:solidFill>
                  <a:schemeClr val="accent1">
                    <a:lumMod val="50000"/>
                  </a:schemeClr>
                </a:solidFill>
              </a:rPr>
              <a:t> using FAISS + Embeddings for real-time retrieval of top‑k similar patients</a:t>
            </a: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buFontTx/>
              <a:buChar char="•"/>
            </a:pPr>
            <a:r>
              <a:rPr lang="en-US" altLang="en-US" sz="3200" b="1" dirty="0">
                <a:solidFill>
                  <a:schemeClr val="accent1">
                    <a:lumMod val="50000"/>
                  </a:schemeClr>
                </a:solidFill>
              </a:rPr>
              <a:t>LLM Wrapper for Explanation</a:t>
            </a:r>
            <a:r>
              <a:rPr lang="en-US" altLang="en-US" sz="3200" dirty="0">
                <a:solidFill>
                  <a:schemeClr val="accent1">
                    <a:lumMod val="50000"/>
                  </a:schemeClr>
                </a:solidFill>
              </a:rPr>
              <a:t> &amp; Personalized Care which provides risk explanation and custom care plan based on patient profile and similar cases.</a:t>
            </a: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buFontTx/>
              <a:buChar char="•"/>
            </a:pPr>
            <a:r>
              <a:rPr lang="en-US" altLang="en-US" sz="3200" dirty="0">
                <a:solidFill>
                  <a:schemeClr val="accent1">
                    <a:lumMod val="50000"/>
                  </a:schemeClr>
                </a:solidFill>
              </a:rPr>
              <a:t>Use </a:t>
            </a:r>
            <a:r>
              <a:rPr lang="en-US" altLang="en-US" sz="3200" b="1" dirty="0">
                <a:solidFill>
                  <a:schemeClr val="accent1">
                    <a:lumMod val="50000"/>
                  </a:schemeClr>
                </a:solidFill>
              </a:rPr>
              <a:t>Retrieval-Augmented Generation (RAG) </a:t>
            </a:r>
            <a:r>
              <a:rPr lang="en-US" altLang="en-US" sz="3200" dirty="0">
                <a:solidFill>
                  <a:schemeClr val="accent1">
                    <a:lumMod val="50000"/>
                  </a:schemeClr>
                </a:solidFill>
              </a:rPr>
              <a:t>to ground output in actual data.</a:t>
            </a:r>
          </a:p>
          <a:p>
            <a:pPr lvl="0" eaLnBrk="0" fontAlgn="base" hangingPunct="0">
              <a:spcBef>
                <a:spcPct val="0"/>
              </a:spcBef>
              <a:spcAft>
                <a:spcPct val="0"/>
              </a:spcAft>
            </a:pPr>
            <a:endParaRPr lang="en-US" altLang="en-US" sz="3200" dirty="0">
              <a:solidFill>
                <a:schemeClr val="accent1">
                  <a:lumMod val="50000"/>
                </a:schemeClr>
              </a:solidFill>
            </a:endParaRPr>
          </a:p>
          <a:p>
            <a:pPr lvl="0" eaLnBrk="0" fontAlgn="base" hangingPunct="0">
              <a:spcBef>
                <a:spcPct val="0"/>
              </a:spcBef>
              <a:spcAft>
                <a:spcPct val="0"/>
              </a:spcAft>
              <a:buFontTx/>
              <a:buChar char="•"/>
            </a:pPr>
            <a:r>
              <a:rPr lang="en-US" altLang="en-US" sz="3200" dirty="0">
                <a:solidFill>
                  <a:schemeClr val="accent1">
                    <a:lumMod val="50000"/>
                  </a:schemeClr>
                </a:solidFill>
              </a:rPr>
              <a:t>Interpretability &amp; Trust Layer using </a:t>
            </a:r>
            <a:r>
              <a:rPr lang="en-US" altLang="en-US" sz="3200" b="1" dirty="0">
                <a:solidFill>
                  <a:schemeClr val="accent1">
                    <a:lumMod val="50000"/>
                  </a:schemeClr>
                </a:solidFill>
              </a:rPr>
              <a:t>SHAP</a:t>
            </a:r>
            <a:r>
              <a:rPr lang="en-US" altLang="en-US" sz="3200" dirty="0">
                <a:solidFill>
                  <a:schemeClr val="accent1">
                    <a:lumMod val="50000"/>
                  </a:schemeClr>
                </a:solidFill>
              </a:rPr>
              <a:t> to enhance clinical decision-making</a:t>
            </a:r>
          </a:p>
        </p:txBody>
      </p:sp>
      <p:sp>
        <p:nvSpPr>
          <p:cNvPr id="13" name="Freeform 13">
            <a:extLst>
              <a:ext uri="{FF2B5EF4-FFF2-40B4-BE49-F238E27FC236}">
                <a16:creationId xmlns:a16="http://schemas.microsoft.com/office/drawing/2014/main" id="{DDD82488-3A95-2F03-04C1-45F6C720C220}"/>
              </a:ext>
            </a:extLst>
          </p:cNvPr>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4" name="Freeform 14">
            <a:extLst>
              <a:ext uri="{FF2B5EF4-FFF2-40B4-BE49-F238E27FC236}">
                <a16:creationId xmlns:a16="http://schemas.microsoft.com/office/drawing/2014/main" id="{4DAA6D05-32F4-2628-64FB-8692B5DE4EB3}"/>
              </a:ext>
            </a:extLst>
          </p:cNvPr>
          <p:cNvSpPr/>
          <p:nvPr/>
        </p:nvSpPr>
        <p:spPr>
          <a:xfrm>
            <a:off x="859950" y="6955981"/>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5" name="Freeform 15">
            <a:extLst>
              <a:ext uri="{FF2B5EF4-FFF2-40B4-BE49-F238E27FC236}">
                <a16:creationId xmlns:a16="http://schemas.microsoft.com/office/drawing/2014/main" id="{5CB942DE-6DE7-170A-DA5B-B66A23826D4F}"/>
              </a:ext>
            </a:extLst>
          </p:cNvPr>
          <p:cNvSpPr/>
          <p:nvPr/>
        </p:nvSpPr>
        <p:spPr>
          <a:xfrm>
            <a:off x="498506" y="825525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6" name="Freeform 16">
            <a:extLst>
              <a:ext uri="{FF2B5EF4-FFF2-40B4-BE49-F238E27FC236}">
                <a16:creationId xmlns:a16="http://schemas.microsoft.com/office/drawing/2014/main" id="{D1A9BC64-A157-748D-3A63-C29AA0D9E13B}"/>
              </a:ext>
            </a:extLst>
          </p:cNvPr>
          <p:cNvSpPr/>
          <p:nvPr/>
        </p:nvSpPr>
        <p:spPr>
          <a:xfrm>
            <a:off x="1219859" y="9222386"/>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7" name="Freeform 17">
            <a:extLst>
              <a:ext uri="{FF2B5EF4-FFF2-40B4-BE49-F238E27FC236}">
                <a16:creationId xmlns:a16="http://schemas.microsoft.com/office/drawing/2014/main" id="{53F2EE5A-2BD4-A26E-FD32-CBC0505E4B1B}"/>
              </a:ext>
            </a:extLst>
          </p:cNvPr>
          <p:cNvSpPr/>
          <p:nvPr/>
        </p:nvSpPr>
        <p:spPr>
          <a:xfrm>
            <a:off x="16215302" y="49533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8" name="Freeform 18">
            <a:extLst>
              <a:ext uri="{FF2B5EF4-FFF2-40B4-BE49-F238E27FC236}">
                <a16:creationId xmlns:a16="http://schemas.microsoft.com/office/drawing/2014/main" id="{6320F2DB-6777-F06D-3A1A-0A6C313EBAEF}"/>
              </a:ext>
            </a:extLst>
          </p:cNvPr>
          <p:cNvSpPr/>
          <p:nvPr/>
        </p:nvSpPr>
        <p:spPr>
          <a:xfrm>
            <a:off x="17113751" y="1794604"/>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9" name="Freeform 19">
            <a:extLst>
              <a:ext uri="{FF2B5EF4-FFF2-40B4-BE49-F238E27FC236}">
                <a16:creationId xmlns:a16="http://schemas.microsoft.com/office/drawing/2014/main" id="{F9845AFF-23C4-DAA1-8B68-71BEA827E82B}"/>
              </a:ext>
            </a:extLst>
          </p:cNvPr>
          <p:cNvSpPr/>
          <p:nvPr/>
        </p:nvSpPr>
        <p:spPr>
          <a:xfrm>
            <a:off x="16575211" y="2761736"/>
            <a:ext cx="659996" cy="605996"/>
          </a:xfrm>
          <a:custGeom>
            <a:avLst/>
            <a:gdLst/>
            <a:ahLst/>
            <a:cxnLst/>
            <a:rect l="l" t="t" r="r" b="b"/>
            <a:pathLst>
              <a:path w="659996" h="605996">
                <a:moveTo>
                  <a:pt x="0" y="0"/>
                </a:moveTo>
                <a:lnTo>
                  <a:pt x="659995" y="0"/>
                </a:lnTo>
                <a:lnTo>
                  <a:pt x="659995" y="605997"/>
                </a:lnTo>
                <a:lnTo>
                  <a:pt x="0" y="60599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 name="TextBox 1">
            <a:extLst>
              <a:ext uri="{FF2B5EF4-FFF2-40B4-BE49-F238E27FC236}">
                <a16:creationId xmlns:a16="http://schemas.microsoft.com/office/drawing/2014/main" id="{76F915F2-44F7-7DC8-F582-C72AD880D9D7}"/>
              </a:ext>
            </a:extLst>
          </p:cNvPr>
          <p:cNvSpPr txBox="1"/>
          <p:nvPr/>
        </p:nvSpPr>
        <p:spPr>
          <a:xfrm>
            <a:off x="3170389" y="1559517"/>
            <a:ext cx="11582400" cy="769441"/>
          </a:xfrm>
          <a:prstGeom prst="rect">
            <a:avLst/>
          </a:prstGeom>
          <a:noFill/>
        </p:spPr>
        <p:txBody>
          <a:bodyPr wrap="square" rtlCol="0">
            <a:spAutoFit/>
          </a:bodyPr>
          <a:lstStyle/>
          <a:p>
            <a:pPr algn="ctr"/>
            <a:r>
              <a:rPr lang="en-US" sz="4400" b="1" dirty="0"/>
              <a:t>OUR CONTRIBUTION</a:t>
            </a:r>
            <a:endParaRPr lang="en-IN" sz="4400" b="1" dirty="0"/>
          </a:p>
        </p:txBody>
      </p:sp>
    </p:spTree>
    <p:extLst>
      <p:ext uri="{BB962C8B-B14F-4D97-AF65-F5344CB8AC3E}">
        <p14:creationId xmlns:p14="http://schemas.microsoft.com/office/powerpoint/2010/main" val="119146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CE88C-DAE5-CE05-5341-BF6B84C948BD}"/>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9C00B159-A61F-9204-A915-9A73ED72ABAE}"/>
              </a:ext>
            </a:extLst>
          </p:cNvPr>
          <p:cNvSpPr/>
          <p:nvPr/>
        </p:nvSpPr>
        <p:spPr>
          <a:xfrm flipH="1" flipV="1">
            <a:off x="14635490" y="561501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TextBox 11">
            <a:extLst>
              <a:ext uri="{FF2B5EF4-FFF2-40B4-BE49-F238E27FC236}">
                <a16:creationId xmlns:a16="http://schemas.microsoft.com/office/drawing/2014/main" id="{A635442C-32E3-CC14-3C21-07B11A83209A}"/>
              </a:ext>
            </a:extLst>
          </p:cNvPr>
          <p:cNvSpPr txBox="1"/>
          <p:nvPr/>
        </p:nvSpPr>
        <p:spPr>
          <a:xfrm>
            <a:off x="1941974" y="4554442"/>
            <a:ext cx="7019615" cy="1422381"/>
          </a:xfrm>
          <a:prstGeom prst="rect">
            <a:avLst/>
          </a:prstGeom>
        </p:spPr>
        <p:txBody>
          <a:bodyPr lIns="0" tIns="0" rIns="0" bIns="0" rtlCol="0" anchor="t">
            <a:spAutoFit/>
          </a:bodyPr>
          <a:lstStyle/>
          <a:p>
            <a:pPr algn="ctr">
              <a:lnSpc>
                <a:spcPts val="2804"/>
              </a:lnSpc>
            </a:pPr>
            <a:r>
              <a:rPr lang="en-US" sz="2317">
                <a:solidFill>
                  <a:srgbClr val="FFFFFF"/>
                </a:solidFill>
                <a:latin typeface="Poppins Light"/>
                <a:ea typeface="Poppins Light"/>
                <a:cs typeface="Poppins Light"/>
                <a:sym typeface="Poppins Light"/>
              </a:rPr>
              <a:t>Lorem ipsum dolor sit amet, consectetur adipiscing elit. Suspendisse sed purus hendrerit, consequat eros at, faucibus leo. Duis ornare tempus lacus id porta. </a:t>
            </a:r>
          </a:p>
        </p:txBody>
      </p:sp>
      <p:sp>
        <p:nvSpPr>
          <p:cNvPr id="12" name="TextBox 12">
            <a:extLst>
              <a:ext uri="{FF2B5EF4-FFF2-40B4-BE49-F238E27FC236}">
                <a16:creationId xmlns:a16="http://schemas.microsoft.com/office/drawing/2014/main" id="{BB0CA4A3-388B-4D11-A147-EBEC7DB135B6}"/>
              </a:ext>
            </a:extLst>
          </p:cNvPr>
          <p:cNvSpPr txBox="1"/>
          <p:nvPr/>
        </p:nvSpPr>
        <p:spPr>
          <a:xfrm>
            <a:off x="1143000" y="3270665"/>
            <a:ext cx="16764000" cy="4616648"/>
          </a:xfrm>
          <a:prstGeom prst="rect">
            <a:avLst/>
          </a:prstGeom>
        </p:spPr>
        <p:txBody>
          <a:bodyPr wrap="square" lIns="0" tIns="0" rIns="0" bIns="0" rtlCol="0" anchor="t">
            <a:spAutoFit/>
          </a:bodyPr>
          <a:lstStyle/>
          <a:p>
            <a:pPr>
              <a:buNone/>
            </a:pPr>
            <a:r>
              <a:rPr lang="en-US" sz="3000" dirty="0"/>
              <a:t>Diabetes is a significant and growing public health challenge that demands innovative, personalized solutions.</a:t>
            </a:r>
          </a:p>
          <a:p>
            <a:pPr>
              <a:buFont typeface="Arial" panose="020B0604020202020204" pitchFamily="34" charset="0"/>
              <a:buChar char="•"/>
            </a:pPr>
            <a:r>
              <a:rPr lang="en-US" sz="3000" b="1" dirty="0" err="1"/>
              <a:t>GlucoSense</a:t>
            </a:r>
            <a:r>
              <a:rPr lang="en-US" sz="3000" dirty="0"/>
              <a:t> addresses the critical limitations of existing systems by creating a tightly integrated pipeline that delivers </a:t>
            </a:r>
            <a:r>
              <a:rPr lang="en-US" sz="3000" b="1" dirty="0"/>
              <a:t>accurate predictions</a:t>
            </a:r>
            <a:r>
              <a:rPr lang="en-US" sz="3000" dirty="0"/>
              <a:t>, </a:t>
            </a:r>
            <a:r>
              <a:rPr lang="en-US" sz="3000" b="1" dirty="0"/>
              <a:t>transparent reasoning</a:t>
            </a:r>
            <a:r>
              <a:rPr lang="en-US" sz="3000" dirty="0"/>
              <a:t>, and </a:t>
            </a:r>
            <a:r>
              <a:rPr lang="en-US" sz="3000" b="1" dirty="0"/>
              <a:t>actionable care plans</a:t>
            </a:r>
            <a:r>
              <a:rPr lang="en-US" sz="3000" dirty="0"/>
              <a:t>.</a:t>
            </a:r>
          </a:p>
          <a:p>
            <a:pPr>
              <a:buFont typeface="Arial" panose="020B0604020202020204" pitchFamily="34" charset="0"/>
              <a:buChar char="•"/>
            </a:pPr>
            <a:r>
              <a:rPr lang="en-US" sz="3000" dirty="0"/>
              <a:t>Our core innovation lies in the use of a </a:t>
            </a:r>
            <a:r>
              <a:rPr lang="en-US" sz="3000" b="1" dirty="0"/>
              <a:t>true case-based RAG system</a:t>
            </a:r>
            <a:r>
              <a:rPr lang="en-US" sz="3000" dirty="0"/>
              <a:t>, which grounds AI-generated explanations in the data of actual, similar patients—a significant step forward in building trust and providing context.</a:t>
            </a:r>
          </a:p>
          <a:p>
            <a:pPr>
              <a:buFont typeface="Arial" panose="020B0604020202020204" pitchFamily="34" charset="0"/>
              <a:buChar char="•"/>
            </a:pPr>
            <a:r>
              <a:rPr lang="en-US" sz="3000" dirty="0"/>
              <a:t>By combining the predictive power of ensemble machine learning with the explanatory capabilities of LLMs, </a:t>
            </a:r>
            <a:r>
              <a:rPr lang="en-US" sz="3000" dirty="0" err="1"/>
              <a:t>GlucoSense</a:t>
            </a:r>
            <a:r>
              <a:rPr lang="en-US" sz="3000" dirty="0"/>
              <a:t> has the potential to empower both clinicians and patients, facilitating earlier intervention and more effective, personalized diabetes management.</a:t>
            </a:r>
          </a:p>
        </p:txBody>
      </p:sp>
      <p:sp>
        <p:nvSpPr>
          <p:cNvPr id="13" name="Freeform 13">
            <a:extLst>
              <a:ext uri="{FF2B5EF4-FFF2-40B4-BE49-F238E27FC236}">
                <a16:creationId xmlns:a16="http://schemas.microsoft.com/office/drawing/2014/main" id="{5E70BEFB-644C-E683-B046-1F6BBD22A495}"/>
              </a:ext>
            </a:extLst>
          </p:cNvPr>
          <p:cNvSpPr/>
          <p:nvPr/>
        </p:nvSpPr>
        <p:spPr>
          <a:xfrm>
            <a:off x="-1265520" y="-963565"/>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7" name="Freeform 17">
            <a:extLst>
              <a:ext uri="{FF2B5EF4-FFF2-40B4-BE49-F238E27FC236}">
                <a16:creationId xmlns:a16="http://schemas.microsoft.com/office/drawing/2014/main" id="{0284D84A-51BC-3F11-9EE4-9ABB30AE3FB1}"/>
              </a:ext>
            </a:extLst>
          </p:cNvPr>
          <p:cNvSpPr/>
          <p:nvPr/>
        </p:nvSpPr>
        <p:spPr>
          <a:xfrm>
            <a:off x="16215302" y="49533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 name="TextBox 1">
            <a:extLst>
              <a:ext uri="{FF2B5EF4-FFF2-40B4-BE49-F238E27FC236}">
                <a16:creationId xmlns:a16="http://schemas.microsoft.com/office/drawing/2014/main" id="{D3D98A21-F299-6418-18E4-B03231A14802}"/>
              </a:ext>
            </a:extLst>
          </p:cNvPr>
          <p:cNvSpPr txBox="1"/>
          <p:nvPr/>
        </p:nvSpPr>
        <p:spPr>
          <a:xfrm>
            <a:off x="3170389" y="1182190"/>
            <a:ext cx="11582400" cy="769441"/>
          </a:xfrm>
          <a:prstGeom prst="rect">
            <a:avLst/>
          </a:prstGeom>
          <a:noFill/>
        </p:spPr>
        <p:txBody>
          <a:bodyPr wrap="square" rtlCol="0">
            <a:spAutoFit/>
          </a:bodyPr>
          <a:lstStyle/>
          <a:p>
            <a:pPr algn="ctr"/>
            <a:r>
              <a:rPr lang="en-US" sz="4400" b="1" dirty="0"/>
              <a:t>CONCLUSION</a:t>
            </a:r>
            <a:endParaRPr lang="en-IN" sz="4400" b="1" dirty="0"/>
          </a:p>
        </p:txBody>
      </p:sp>
      <p:sp>
        <p:nvSpPr>
          <p:cNvPr id="3" name="Freeform 17">
            <a:extLst>
              <a:ext uri="{FF2B5EF4-FFF2-40B4-BE49-F238E27FC236}">
                <a16:creationId xmlns:a16="http://schemas.microsoft.com/office/drawing/2014/main" id="{7CFC2252-804E-86C6-1A33-31ECFD26AA8B}"/>
              </a:ext>
            </a:extLst>
          </p:cNvPr>
          <p:cNvSpPr/>
          <p:nvPr/>
        </p:nvSpPr>
        <p:spPr>
          <a:xfrm>
            <a:off x="601988" y="8709599"/>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extLst>
      <p:ext uri="{BB962C8B-B14F-4D97-AF65-F5344CB8AC3E}">
        <p14:creationId xmlns:p14="http://schemas.microsoft.com/office/powerpoint/2010/main" val="153143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87195" y="4076700"/>
            <a:ext cx="12941913" cy="1189108"/>
          </a:xfrm>
          <a:prstGeom prst="rect">
            <a:avLst/>
          </a:prstGeom>
        </p:spPr>
        <p:txBody>
          <a:bodyPr lIns="0" tIns="0" rIns="0" bIns="0" rtlCol="0" anchor="t">
            <a:spAutoFit/>
          </a:bodyPr>
          <a:lstStyle/>
          <a:p>
            <a:pPr algn="ctr">
              <a:lnSpc>
                <a:spcPts val="10582"/>
              </a:lnSpc>
            </a:pPr>
            <a:r>
              <a:rPr lang="en-US" sz="8267" dirty="0">
                <a:solidFill>
                  <a:srgbClr val="0A8271"/>
                </a:solidFill>
                <a:latin typeface="Bernoru"/>
                <a:ea typeface="Bernoru"/>
                <a:cs typeface="Bernoru"/>
                <a:sym typeface="Bernoru"/>
              </a:rPr>
              <a:t>THANK YOU</a:t>
            </a:r>
          </a:p>
        </p:txBody>
      </p:sp>
      <p:sp>
        <p:nvSpPr>
          <p:cNvPr id="3" name="Freeform 3"/>
          <p:cNvSpPr/>
          <p:nvPr/>
        </p:nvSpPr>
        <p:spPr>
          <a:xfrm flipH="1" flipV="1">
            <a:off x="13068684" y="5143500"/>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4" name="Freeform 4"/>
          <p:cNvSpPr/>
          <p:nvPr/>
        </p:nvSpPr>
        <p:spPr>
          <a:xfrm>
            <a:off x="0" y="0"/>
            <a:ext cx="5247619" cy="5143500"/>
          </a:xfrm>
          <a:custGeom>
            <a:avLst/>
            <a:gdLst/>
            <a:ahLst/>
            <a:cxnLst/>
            <a:rect l="l" t="t" r="r" b="b"/>
            <a:pathLst>
              <a:path w="5247619" h="5143500">
                <a:moveTo>
                  <a:pt x="0" y="0"/>
                </a:moveTo>
                <a:lnTo>
                  <a:pt x="5247619" y="0"/>
                </a:lnTo>
                <a:lnTo>
                  <a:pt x="5247619" y="5143500"/>
                </a:lnTo>
                <a:lnTo>
                  <a:pt x="0" y="514350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7" name="Freeform 7"/>
          <p:cNvSpPr/>
          <p:nvPr/>
        </p:nvSpPr>
        <p:spPr>
          <a:xfrm>
            <a:off x="16463119" y="372118"/>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8" name="Freeform 8"/>
          <p:cNvSpPr/>
          <p:nvPr/>
        </p:nvSpPr>
        <p:spPr>
          <a:xfrm>
            <a:off x="17334129" y="1303421"/>
            <a:ext cx="721352" cy="662333"/>
          </a:xfrm>
          <a:custGeom>
            <a:avLst/>
            <a:gdLst/>
            <a:ahLst/>
            <a:cxnLst/>
            <a:rect l="l" t="t" r="r" b="b"/>
            <a:pathLst>
              <a:path w="721352" h="662333">
                <a:moveTo>
                  <a:pt x="0" y="0"/>
                </a:moveTo>
                <a:lnTo>
                  <a:pt x="721352" y="0"/>
                </a:lnTo>
                <a:lnTo>
                  <a:pt x="721352" y="662333"/>
                </a:lnTo>
                <a:lnTo>
                  <a:pt x="0" y="66233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9" name="Freeform 9"/>
          <p:cNvSpPr/>
          <p:nvPr/>
        </p:nvSpPr>
        <p:spPr>
          <a:xfrm>
            <a:off x="16674133" y="1965754"/>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0" name="Freeform 14">
            <a:extLst>
              <a:ext uri="{FF2B5EF4-FFF2-40B4-BE49-F238E27FC236}">
                <a16:creationId xmlns:a16="http://schemas.microsoft.com/office/drawing/2014/main" id="{29E26CCF-3732-B072-2621-4AAAE483D0FD}"/>
              </a:ext>
            </a:extLst>
          </p:cNvPr>
          <p:cNvSpPr/>
          <p:nvPr/>
        </p:nvSpPr>
        <p:spPr>
          <a:xfrm>
            <a:off x="859950" y="6955981"/>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1" name="Freeform 15">
            <a:extLst>
              <a:ext uri="{FF2B5EF4-FFF2-40B4-BE49-F238E27FC236}">
                <a16:creationId xmlns:a16="http://schemas.microsoft.com/office/drawing/2014/main" id="{3ABED79E-E30B-D0D3-8CB8-24E67E6B6366}"/>
              </a:ext>
            </a:extLst>
          </p:cNvPr>
          <p:cNvSpPr/>
          <p:nvPr/>
        </p:nvSpPr>
        <p:spPr>
          <a:xfrm>
            <a:off x="498506" y="825525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2" name="Freeform 9">
            <a:extLst>
              <a:ext uri="{FF2B5EF4-FFF2-40B4-BE49-F238E27FC236}">
                <a16:creationId xmlns:a16="http://schemas.microsoft.com/office/drawing/2014/main" id="{6D02F23F-3BC1-2E75-6C4E-10976725F34E}"/>
              </a:ext>
            </a:extLst>
          </p:cNvPr>
          <p:cNvSpPr/>
          <p:nvPr/>
        </p:nvSpPr>
        <p:spPr>
          <a:xfrm>
            <a:off x="1070964" y="8917587"/>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579482" y="5615012"/>
            <a:ext cx="5247619" cy="5143500"/>
          </a:xfrm>
          <a:custGeom>
            <a:avLst/>
            <a:gdLst/>
            <a:ahLst/>
            <a:cxnLst/>
            <a:rect l="l" t="t" r="r" b="b"/>
            <a:pathLst>
              <a:path w="5247619" h="5143500">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7" name="Freeform 7"/>
          <p:cNvSpPr/>
          <p:nvPr/>
        </p:nvSpPr>
        <p:spPr>
          <a:xfrm>
            <a:off x="681372" y="7639690"/>
            <a:ext cx="1082024" cy="993495"/>
          </a:xfrm>
          <a:custGeom>
            <a:avLst/>
            <a:gdLst/>
            <a:ahLst/>
            <a:cxnLst/>
            <a:rect l="l" t="t" r="r" b="b"/>
            <a:pathLst>
              <a:path w="1082024" h="993495">
                <a:moveTo>
                  <a:pt x="0" y="0"/>
                </a:moveTo>
                <a:lnTo>
                  <a:pt x="1082024" y="0"/>
                </a:lnTo>
                <a:lnTo>
                  <a:pt x="1082024" y="993494"/>
                </a:lnTo>
                <a:lnTo>
                  <a:pt x="0" y="9934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8" name="Freeform 8"/>
          <p:cNvSpPr/>
          <p:nvPr/>
        </p:nvSpPr>
        <p:spPr>
          <a:xfrm>
            <a:off x="1763396" y="8380061"/>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9" name="Freeform 9"/>
          <p:cNvSpPr/>
          <p:nvPr/>
        </p:nvSpPr>
        <p:spPr>
          <a:xfrm>
            <a:off x="1103400" y="9133931"/>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0" name="TextBox 10"/>
          <p:cNvSpPr txBox="1"/>
          <p:nvPr/>
        </p:nvSpPr>
        <p:spPr>
          <a:xfrm>
            <a:off x="2960976" y="876301"/>
            <a:ext cx="11232676" cy="738664"/>
          </a:xfrm>
          <a:prstGeom prst="rect">
            <a:avLst/>
          </a:prstGeom>
        </p:spPr>
        <p:txBody>
          <a:bodyPr lIns="0" tIns="0" rIns="0" bIns="0" rtlCol="0" anchor="t">
            <a:spAutoFit/>
          </a:bodyPr>
          <a:lstStyle/>
          <a:p>
            <a:pPr algn="ctr"/>
            <a:r>
              <a:rPr lang="en-US" sz="4800" b="1" dirty="0"/>
              <a:t>INTRODUCTION</a:t>
            </a:r>
            <a:endParaRPr lang="en-IN" sz="4800" b="1" dirty="0"/>
          </a:p>
        </p:txBody>
      </p:sp>
      <p:sp>
        <p:nvSpPr>
          <p:cNvPr id="15" name="Freeform 15"/>
          <p:cNvSpPr/>
          <p:nvPr/>
        </p:nvSpPr>
        <p:spPr>
          <a:xfrm flipH="1">
            <a:off x="14961045" y="615014"/>
            <a:ext cx="2298255" cy="827372"/>
          </a:xfrm>
          <a:custGeom>
            <a:avLst/>
            <a:gdLst/>
            <a:ahLst/>
            <a:cxnLst/>
            <a:rect l="l" t="t" r="r" b="b"/>
            <a:pathLst>
              <a:path w="2298255" h="827372">
                <a:moveTo>
                  <a:pt x="2298255" y="0"/>
                </a:moveTo>
                <a:lnTo>
                  <a:pt x="0" y="0"/>
                </a:lnTo>
                <a:lnTo>
                  <a:pt x="0" y="827372"/>
                </a:lnTo>
                <a:lnTo>
                  <a:pt x="2298255" y="827372"/>
                </a:lnTo>
                <a:lnTo>
                  <a:pt x="2298255"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7" name="TextBox 16">
            <a:extLst>
              <a:ext uri="{FF2B5EF4-FFF2-40B4-BE49-F238E27FC236}">
                <a16:creationId xmlns:a16="http://schemas.microsoft.com/office/drawing/2014/main" id="{67E57AA1-EE4C-756D-2826-25EFFE89A249}"/>
              </a:ext>
            </a:extLst>
          </p:cNvPr>
          <p:cNvSpPr txBox="1"/>
          <p:nvPr/>
        </p:nvSpPr>
        <p:spPr>
          <a:xfrm>
            <a:off x="2845420" y="2781301"/>
            <a:ext cx="12546980" cy="6186309"/>
          </a:xfrm>
          <a:prstGeom prst="rect">
            <a:avLst/>
          </a:prstGeom>
          <a:noFill/>
        </p:spPr>
        <p:txBody>
          <a:bodyPr wrap="square">
            <a:spAutoFit/>
          </a:bodyPr>
          <a:lstStyle/>
          <a:p>
            <a:r>
              <a:rPr lang="en-US" sz="3200" dirty="0">
                <a:solidFill>
                  <a:schemeClr val="accent1">
                    <a:lumMod val="50000"/>
                  </a:schemeClr>
                </a:solidFill>
              </a:rPr>
              <a:t>PROBLEM STATEMENT</a:t>
            </a:r>
            <a:br>
              <a:rPr lang="en-US" sz="2800" dirty="0">
                <a:solidFill>
                  <a:schemeClr val="accent1">
                    <a:lumMod val="50000"/>
                  </a:schemeClr>
                </a:solidFill>
              </a:rPr>
            </a:br>
            <a:br>
              <a:rPr lang="en-US" sz="2800" dirty="0">
                <a:solidFill>
                  <a:schemeClr val="accent1">
                    <a:lumMod val="50000"/>
                  </a:schemeClr>
                </a:solidFill>
              </a:rPr>
            </a:br>
            <a:r>
              <a:rPr lang="en-US" sz="2800" dirty="0">
                <a:solidFill>
                  <a:schemeClr val="accent1">
                    <a:lumMod val="50000"/>
                  </a:schemeClr>
                </a:solidFill>
              </a:rPr>
              <a:t>Diabetes is a chronic condition affecting millions worldwide.</a:t>
            </a:r>
            <a:br>
              <a:rPr lang="en-US" sz="2800" dirty="0">
                <a:solidFill>
                  <a:schemeClr val="accent1">
                    <a:lumMod val="50000"/>
                  </a:schemeClr>
                </a:solidFill>
              </a:rPr>
            </a:br>
            <a:r>
              <a:rPr lang="en-US" sz="2800" dirty="0">
                <a:solidFill>
                  <a:schemeClr val="accent1">
                    <a:lumMod val="50000"/>
                  </a:schemeClr>
                </a:solidFill>
              </a:rPr>
              <a:t>Globally, approximately 589 million adults are living with diabetes. This number is projected to rise to 853 million by 2050.</a:t>
            </a:r>
            <a:br>
              <a:rPr lang="en-US" sz="2800" dirty="0">
                <a:solidFill>
                  <a:schemeClr val="accent1">
                    <a:lumMod val="50000"/>
                  </a:schemeClr>
                </a:solidFill>
              </a:rPr>
            </a:br>
            <a:r>
              <a:rPr lang="en-US" sz="2800" dirty="0">
                <a:solidFill>
                  <a:schemeClr val="accent1">
                    <a:lumMod val="50000"/>
                  </a:schemeClr>
                </a:solidFill>
              </a:rPr>
              <a:t>In India alone, an estimated 101 million people are living with diabetes, with another 136 million considered pre-diabetic.</a:t>
            </a:r>
            <a:br>
              <a:rPr lang="en-US" sz="2800" dirty="0">
                <a:solidFill>
                  <a:schemeClr val="accent1">
                    <a:lumMod val="50000"/>
                  </a:schemeClr>
                </a:solidFill>
              </a:rPr>
            </a:br>
            <a:r>
              <a:rPr lang="en-US" sz="2800" dirty="0">
                <a:solidFill>
                  <a:schemeClr val="accent1">
                    <a:lumMod val="50000"/>
                  </a:schemeClr>
                </a:solidFill>
              </a:rPr>
              <a:t>More than 90% of people with diabetes have type 2, which is driven by socioeconomic, environmental, and genetic factors.</a:t>
            </a:r>
            <a:br>
              <a:rPr lang="en-US" sz="2800" dirty="0">
                <a:solidFill>
                  <a:schemeClr val="accent1">
                    <a:lumMod val="50000"/>
                  </a:schemeClr>
                </a:solidFill>
              </a:rPr>
            </a:br>
            <a:r>
              <a:rPr lang="en-US" sz="2800" dirty="0">
                <a:solidFill>
                  <a:schemeClr val="accent1">
                    <a:lumMod val="50000"/>
                  </a:schemeClr>
                </a:solidFill>
              </a:rPr>
              <a:t>Early detection and continuous, personalized care are essential for managing the disease and preventing complications.</a:t>
            </a:r>
            <a:br>
              <a:rPr lang="en-US" sz="2800" dirty="0">
                <a:solidFill>
                  <a:schemeClr val="accent1">
                    <a:lumMod val="50000"/>
                  </a:schemeClr>
                </a:solidFill>
              </a:rPr>
            </a:br>
            <a:r>
              <a:rPr lang="en-US" sz="2800" dirty="0">
                <a:solidFill>
                  <a:schemeClr val="accent1">
                    <a:lumMod val="50000"/>
                  </a:schemeClr>
                </a:solidFill>
              </a:rPr>
              <a:t>However, current healthcare systems are limited by accessibility and a shortage of human resources.</a:t>
            </a:r>
            <a:br>
              <a:rPr lang="en-US" sz="2800" dirty="0">
                <a:solidFill>
                  <a:schemeClr val="accent1">
                    <a:lumMod val="50000"/>
                  </a:schemeClr>
                </a:solidFill>
              </a:rPr>
            </a:br>
            <a:endParaRPr lang="en-I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579482" y="5615012"/>
            <a:ext cx="5247619" cy="5143500"/>
          </a:xfrm>
          <a:custGeom>
            <a:avLst/>
            <a:gdLst/>
            <a:ahLst/>
            <a:cxnLst/>
            <a:rect l="l" t="t" r="r" b="b"/>
            <a:pathLst>
              <a:path w="5247619" h="5143500">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8" name="TextBox 8"/>
          <p:cNvSpPr txBox="1"/>
          <p:nvPr/>
        </p:nvSpPr>
        <p:spPr>
          <a:xfrm>
            <a:off x="3510467" y="1134345"/>
            <a:ext cx="10738933" cy="1354217"/>
          </a:xfrm>
          <a:prstGeom prst="rect">
            <a:avLst/>
          </a:prstGeom>
        </p:spPr>
        <p:txBody>
          <a:bodyPr wrap="square" lIns="0" tIns="0" rIns="0" bIns="0" rtlCol="0" anchor="t">
            <a:spAutoFit/>
          </a:bodyPr>
          <a:lstStyle/>
          <a:p>
            <a:r>
              <a:rPr lang="en-US" sz="4400" b="1" dirty="0">
                <a:solidFill>
                  <a:schemeClr val="accent1">
                    <a:lumMod val="50000"/>
                  </a:schemeClr>
                </a:solidFill>
              </a:rPr>
              <a:t>Our Solution: </a:t>
            </a:r>
            <a:r>
              <a:rPr lang="en-US" sz="4400" b="1" dirty="0" err="1">
                <a:solidFill>
                  <a:schemeClr val="accent1">
                    <a:lumMod val="50000"/>
                  </a:schemeClr>
                </a:solidFill>
              </a:rPr>
              <a:t>GlucoSense</a:t>
            </a:r>
            <a:r>
              <a:rPr lang="en-US" sz="4400" b="1" dirty="0">
                <a:solidFill>
                  <a:schemeClr val="accent1">
                    <a:lumMod val="50000"/>
                  </a:schemeClr>
                </a:solidFill>
              </a:rPr>
              <a:t>: A Three-Layered Intelligent System</a:t>
            </a:r>
          </a:p>
        </p:txBody>
      </p:sp>
      <p:sp>
        <p:nvSpPr>
          <p:cNvPr id="10" name="Freeform 10"/>
          <p:cNvSpPr/>
          <p:nvPr/>
        </p:nvSpPr>
        <p:spPr>
          <a:xfrm flipH="1" flipV="1">
            <a:off x="14961045" y="615014"/>
            <a:ext cx="2298255" cy="827372"/>
          </a:xfrm>
          <a:custGeom>
            <a:avLst/>
            <a:gdLst/>
            <a:ahLst/>
            <a:cxnLst/>
            <a:rect l="l" t="t" r="r" b="b"/>
            <a:pathLst>
              <a:path w="2298255" h="827372">
                <a:moveTo>
                  <a:pt x="2298255" y="827372"/>
                </a:moveTo>
                <a:lnTo>
                  <a:pt x="0" y="827372"/>
                </a:lnTo>
                <a:lnTo>
                  <a:pt x="0" y="0"/>
                </a:lnTo>
                <a:lnTo>
                  <a:pt x="2298255" y="0"/>
                </a:lnTo>
                <a:lnTo>
                  <a:pt x="2298255" y="827372"/>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1" name="Freeform 11"/>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2" name="Freeform 12"/>
          <p:cNvSpPr/>
          <p:nvPr/>
        </p:nvSpPr>
        <p:spPr>
          <a:xfrm>
            <a:off x="32989" y="818676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3" name="Freeform 13"/>
          <p:cNvSpPr/>
          <p:nvPr/>
        </p:nvSpPr>
        <p:spPr>
          <a:xfrm>
            <a:off x="1115013" y="892713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4" name="Freeform 14"/>
          <p:cNvSpPr/>
          <p:nvPr/>
        </p:nvSpPr>
        <p:spPr>
          <a:xfrm>
            <a:off x="455018" y="9681004"/>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6" name="TextBox 15">
            <a:extLst>
              <a:ext uri="{FF2B5EF4-FFF2-40B4-BE49-F238E27FC236}">
                <a16:creationId xmlns:a16="http://schemas.microsoft.com/office/drawing/2014/main" id="{BFF781EA-F548-16E9-5AEA-C3A48E21E4CD}"/>
              </a:ext>
            </a:extLst>
          </p:cNvPr>
          <p:cNvSpPr txBox="1"/>
          <p:nvPr/>
        </p:nvSpPr>
        <p:spPr>
          <a:xfrm>
            <a:off x="3131786" y="2857500"/>
            <a:ext cx="12108214" cy="6069634"/>
          </a:xfrm>
          <a:prstGeom prst="rect">
            <a:avLst/>
          </a:prstGeom>
          <a:noFill/>
        </p:spPr>
        <p:txBody>
          <a:bodyPr wrap="square">
            <a:spAutoFit/>
          </a:bodyPr>
          <a:lstStyle/>
          <a:p>
            <a:r>
              <a:rPr lang="en-US" sz="3200" dirty="0">
                <a:solidFill>
                  <a:schemeClr val="accent1">
                    <a:lumMod val="50000"/>
                  </a:schemeClr>
                </a:solidFill>
              </a:rPr>
              <a:t>An integrated platform designed to provide accurate, transparent, and actionable diabetes care.</a:t>
            </a:r>
          </a:p>
          <a:p>
            <a:endParaRPr lang="en-US" sz="3200" dirty="0">
              <a:solidFill>
                <a:schemeClr val="accent1">
                  <a:lumMod val="50000"/>
                </a:schemeClr>
              </a:solidFill>
            </a:endParaRPr>
          </a:p>
          <a:p>
            <a:r>
              <a:rPr lang="en-US" sz="3200" b="1" dirty="0">
                <a:solidFill>
                  <a:schemeClr val="accent1">
                    <a:lumMod val="50000"/>
                  </a:schemeClr>
                </a:solidFill>
              </a:rPr>
              <a:t>Layer 1: Accurate Risk Prediction</a:t>
            </a:r>
            <a:endParaRPr lang="en-US" sz="3200" dirty="0">
              <a:solidFill>
                <a:schemeClr val="accent1">
                  <a:lumMod val="50000"/>
                </a:schemeClr>
              </a:solidFill>
            </a:endParaRPr>
          </a:p>
          <a:p>
            <a:pPr lvl="1" algn="l"/>
            <a:r>
              <a:rPr lang="en-US" sz="3200" dirty="0">
                <a:solidFill>
                  <a:schemeClr val="accent1">
                    <a:lumMod val="50000"/>
                  </a:schemeClr>
                </a:solidFill>
              </a:rPr>
              <a:t>Utilizes a powerful, structured Machine Learning model for high-accuracy risk scoring.</a:t>
            </a:r>
          </a:p>
          <a:p>
            <a:r>
              <a:rPr lang="en-US" sz="3200" b="1" dirty="0">
                <a:solidFill>
                  <a:schemeClr val="accent1">
                    <a:lumMod val="50000"/>
                  </a:schemeClr>
                </a:solidFill>
              </a:rPr>
              <a:t>Layer 2: Transparent Patient Comparisons</a:t>
            </a:r>
            <a:endParaRPr lang="en-US" sz="3200" dirty="0">
              <a:solidFill>
                <a:schemeClr val="accent1">
                  <a:lumMod val="50000"/>
                </a:schemeClr>
              </a:solidFill>
            </a:endParaRPr>
          </a:p>
          <a:p>
            <a:pPr lvl="1" algn="l"/>
            <a:r>
              <a:rPr lang="en-US" sz="3200" dirty="0">
                <a:solidFill>
                  <a:schemeClr val="accent1">
                    <a:lumMod val="50000"/>
                  </a:schemeClr>
                </a:solidFill>
              </a:rPr>
              <a:t>Employs FAISS for real-time semantic search to find similar patient profiles, providing case-based context.</a:t>
            </a:r>
          </a:p>
          <a:p>
            <a:r>
              <a:rPr lang="en-US" sz="3200" b="1" dirty="0">
                <a:solidFill>
                  <a:schemeClr val="accent1">
                    <a:lumMod val="50000"/>
                  </a:schemeClr>
                </a:solidFill>
              </a:rPr>
              <a:t>Layer 3: Expert-Style Recommendations</a:t>
            </a:r>
            <a:endParaRPr lang="en-US" sz="3200" dirty="0">
              <a:solidFill>
                <a:schemeClr val="accent1">
                  <a:lumMod val="50000"/>
                </a:schemeClr>
              </a:solidFill>
            </a:endParaRPr>
          </a:p>
          <a:p>
            <a:pPr lvl="1" algn="l"/>
            <a:r>
              <a:rPr lang="en-US" sz="3200" dirty="0">
                <a:solidFill>
                  <a:schemeClr val="accent1">
                    <a:lumMod val="50000"/>
                  </a:schemeClr>
                </a:solidFill>
              </a:rPr>
              <a:t>Leverages a Large Language Model (LLM) to generate clear explanations and personalized care plans.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flipH="1" flipV="1">
            <a:off x="14635490" y="561501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0" name="TextBox 10"/>
          <p:cNvSpPr txBox="1"/>
          <p:nvPr/>
        </p:nvSpPr>
        <p:spPr>
          <a:xfrm>
            <a:off x="3276600" y="925976"/>
            <a:ext cx="11734800" cy="677108"/>
          </a:xfrm>
          <a:prstGeom prst="rect">
            <a:avLst/>
          </a:prstGeom>
        </p:spPr>
        <p:txBody>
          <a:bodyPr wrap="square" lIns="0" tIns="0" rIns="0" bIns="0" rtlCol="0" anchor="t">
            <a:spAutoFit/>
          </a:bodyPr>
          <a:lstStyle/>
          <a:p>
            <a:pPr algn="ctr"/>
            <a:r>
              <a:rPr lang="en-US" sz="4400" b="1" dirty="0"/>
              <a:t>RAG (Retrieval-Augmented Generation)</a:t>
            </a:r>
            <a:endParaRPr lang="en-IN" sz="4400" b="1" dirty="0"/>
          </a:p>
        </p:txBody>
      </p:sp>
      <p:sp>
        <p:nvSpPr>
          <p:cNvPr id="11" name="TextBox 11"/>
          <p:cNvSpPr txBox="1"/>
          <p:nvPr/>
        </p:nvSpPr>
        <p:spPr>
          <a:xfrm>
            <a:off x="1941974" y="4554442"/>
            <a:ext cx="7019615" cy="1422381"/>
          </a:xfrm>
          <a:prstGeom prst="rect">
            <a:avLst/>
          </a:prstGeom>
        </p:spPr>
        <p:txBody>
          <a:bodyPr lIns="0" tIns="0" rIns="0" bIns="0" rtlCol="0" anchor="t">
            <a:spAutoFit/>
          </a:bodyPr>
          <a:lstStyle/>
          <a:p>
            <a:pPr algn="ctr">
              <a:lnSpc>
                <a:spcPts val="2804"/>
              </a:lnSpc>
            </a:pPr>
            <a:r>
              <a:rPr lang="en-US" sz="2317">
                <a:solidFill>
                  <a:srgbClr val="FFFFFF"/>
                </a:solidFill>
                <a:latin typeface="Poppins Light"/>
                <a:ea typeface="Poppins Light"/>
                <a:cs typeface="Poppins Light"/>
                <a:sym typeface="Poppins Light"/>
              </a:rPr>
              <a:t>Lorem ipsum dolor sit amet, consectetur adipiscing elit. Suspendisse sed purus hendrerit, consequat eros at, faucibus leo. Duis ornare tempus lacus id porta. </a:t>
            </a:r>
          </a:p>
        </p:txBody>
      </p:sp>
      <p:sp>
        <p:nvSpPr>
          <p:cNvPr id="12" name="TextBox 12"/>
          <p:cNvSpPr txBox="1"/>
          <p:nvPr/>
        </p:nvSpPr>
        <p:spPr>
          <a:xfrm>
            <a:off x="2819400" y="2761736"/>
            <a:ext cx="12877800" cy="6436506"/>
          </a:xfrm>
          <a:prstGeom prst="rect">
            <a:avLst/>
          </a:prstGeom>
        </p:spPr>
        <p:txBody>
          <a:bodyPr wrap="square" lIns="0" tIns="0" rIns="0" bIns="0" rtlCol="0" anchor="t">
            <a:spAutoFit/>
          </a:bodyPr>
          <a:lstStyle/>
          <a:p>
            <a:pPr algn="ctr">
              <a:lnSpc>
                <a:spcPts val="4206"/>
              </a:lnSpc>
              <a:spcBef>
                <a:spcPct val="0"/>
              </a:spcBef>
            </a:pPr>
            <a:r>
              <a:rPr lang="en-US" sz="3600" dirty="0">
                <a:solidFill>
                  <a:schemeClr val="accent1">
                    <a:lumMod val="50000"/>
                  </a:schemeClr>
                </a:solidFill>
              </a:rPr>
              <a:t>What is RAG?</a:t>
            </a:r>
            <a:br>
              <a:rPr lang="en-US" sz="3600" dirty="0">
                <a:solidFill>
                  <a:schemeClr val="accent1">
                    <a:lumMod val="50000"/>
                  </a:schemeClr>
                </a:solidFill>
              </a:rPr>
            </a:br>
            <a:r>
              <a:rPr lang="en-US" sz="3200" dirty="0">
                <a:solidFill>
                  <a:schemeClr val="accent1">
                    <a:lumMod val="50000"/>
                  </a:schemeClr>
                </a:solidFill>
              </a:rPr>
              <a:t>RAG combines </a:t>
            </a:r>
            <a:r>
              <a:rPr lang="en-US" sz="3200" b="1" dirty="0">
                <a:solidFill>
                  <a:schemeClr val="accent1">
                    <a:lumMod val="50000"/>
                  </a:schemeClr>
                </a:solidFill>
              </a:rPr>
              <a:t>retrieval</a:t>
            </a:r>
            <a:r>
              <a:rPr lang="en-US" sz="3200" dirty="0">
                <a:solidFill>
                  <a:schemeClr val="accent1">
                    <a:lumMod val="50000"/>
                  </a:schemeClr>
                </a:solidFill>
              </a:rPr>
              <a:t> of relevant knowledge and </a:t>
            </a:r>
            <a:r>
              <a:rPr lang="en-US" sz="3200" b="1" dirty="0">
                <a:solidFill>
                  <a:schemeClr val="accent1">
                    <a:lumMod val="50000"/>
                  </a:schemeClr>
                </a:solidFill>
              </a:rPr>
              <a:t>generation</a:t>
            </a:r>
            <a:r>
              <a:rPr lang="en-US" sz="3200" dirty="0">
                <a:solidFill>
                  <a:schemeClr val="accent1">
                    <a:lumMod val="50000"/>
                  </a:schemeClr>
                </a:solidFill>
              </a:rPr>
              <a:t> of responses using a language model.</a:t>
            </a:r>
            <a:br>
              <a:rPr lang="en-US" sz="3200" dirty="0">
                <a:solidFill>
                  <a:schemeClr val="accent1">
                    <a:lumMod val="50000"/>
                  </a:schemeClr>
                </a:solidFill>
              </a:rPr>
            </a:br>
            <a:r>
              <a:rPr lang="en-US" sz="3200" dirty="0">
                <a:solidFill>
                  <a:schemeClr val="accent1">
                    <a:lumMod val="50000"/>
                  </a:schemeClr>
                </a:solidFill>
              </a:rPr>
              <a:t>It enhances accuracy and context-awareness by grounding the response in </a:t>
            </a:r>
            <a:r>
              <a:rPr lang="en-US" sz="3200" b="1" dirty="0">
                <a:solidFill>
                  <a:schemeClr val="accent1">
                    <a:lumMod val="50000"/>
                  </a:schemeClr>
                </a:solidFill>
              </a:rPr>
              <a:t>real data</a:t>
            </a:r>
            <a:r>
              <a:rPr lang="en-US" sz="3200" dirty="0">
                <a:solidFill>
                  <a:schemeClr val="accent1">
                    <a:lumMod val="50000"/>
                  </a:schemeClr>
                </a:solidFill>
              </a:rPr>
              <a:t>.</a:t>
            </a:r>
            <a:br>
              <a:rPr lang="en-US" sz="3200" dirty="0">
                <a:solidFill>
                  <a:schemeClr val="accent1">
                    <a:lumMod val="50000"/>
                  </a:schemeClr>
                </a:solidFill>
              </a:rPr>
            </a:br>
            <a:br>
              <a:rPr lang="en-US" sz="3200" b="1" dirty="0">
                <a:solidFill>
                  <a:schemeClr val="accent1">
                    <a:lumMod val="50000"/>
                  </a:schemeClr>
                </a:solidFill>
              </a:rPr>
            </a:br>
            <a:r>
              <a:rPr lang="en-US" sz="3600" dirty="0">
                <a:solidFill>
                  <a:schemeClr val="accent1">
                    <a:lumMod val="50000"/>
                  </a:schemeClr>
                </a:solidFill>
              </a:rPr>
              <a:t>How We Use RAG in </a:t>
            </a:r>
            <a:r>
              <a:rPr lang="en-US" sz="3600" dirty="0" err="1">
                <a:solidFill>
                  <a:schemeClr val="accent1">
                    <a:lumMod val="50000"/>
                  </a:schemeClr>
                </a:solidFill>
              </a:rPr>
              <a:t>GlucoSense</a:t>
            </a:r>
            <a:r>
              <a:rPr lang="en-US" sz="3600" dirty="0">
                <a:solidFill>
                  <a:schemeClr val="accent1">
                    <a:lumMod val="50000"/>
                  </a:schemeClr>
                </a:solidFill>
              </a:rPr>
              <a:t>:</a:t>
            </a:r>
            <a:br>
              <a:rPr lang="en-US" sz="3600" dirty="0">
                <a:solidFill>
                  <a:schemeClr val="accent1">
                    <a:lumMod val="50000"/>
                  </a:schemeClr>
                </a:solidFill>
              </a:rPr>
            </a:br>
            <a:r>
              <a:rPr lang="en-US" sz="3200" dirty="0">
                <a:solidFill>
                  <a:schemeClr val="accent1">
                    <a:lumMod val="50000"/>
                  </a:schemeClr>
                </a:solidFill>
              </a:rPr>
              <a:t>After the ML model predicts diabetes risk, we </a:t>
            </a:r>
            <a:r>
              <a:rPr lang="en-US" sz="3200" b="1" dirty="0">
                <a:solidFill>
                  <a:schemeClr val="accent1">
                    <a:lumMod val="50000"/>
                  </a:schemeClr>
                </a:solidFill>
              </a:rPr>
              <a:t>retrieve similar patients</a:t>
            </a:r>
            <a:r>
              <a:rPr lang="en-US" sz="3200" dirty="0">
                <a:solidFill>
                  <a:schemeClr val="accent1">
                    <a:lumMod val="50000"/>
                  </a:schemeClr>
                </a:solidFill>
              </a:rPr>
              <a:t> using FAISS and sentence embeddings.</a:t>
            </a:r>
            <a:br>
              <a:rPr lang="en-US" sz="3200" dirty="0">
                <a:solidFill>
                  <a:schemeClr val="accent1">
                    <a:lumMod val="50000"/>
                  </a:schemeClr>
                </a:solidFill>
              </a:rPr>
            </a:br>
            <a:r>
              <a:rPr lang="en-US" sz="3200" dirty="0">
                <a:solidFill>
                  <a:schemeClr val="accent1">
                    <a:lumMod val="50000"/>
                  </a:schemeClr>
                </a:solidFill>
              </a:rPr>
              <a:t>These patient records serve as </a:t>
            </a:r>
            <a:r>
              <a:rPr lang="en-US" sz="3200" b="1" dirty="0">
                <a:solidFill>
                  <a:schemeClr val="accent1">
                    <a:lumMod val="50000"/>
                  </a:schemeClr>
                </a:solidFill>
              </a:rPr>
              <a:t>context</a:t>
            </a:r>
            <a:r>
              <a:rPr lang="en-US" sz="3200" dirty="0">
                <a:solidFill>
                  <a:schemeClr val="accent1">
                    <a:lumMod val="50000"/>
                  </a:schemeClr>
                </a:solidFill>
              </a:rPr>
              <a:t> for the LLM.</a:t>
            </a:r>
            <a:br>
              <a:rPr lang="en-US" sz="3600" dirty="0">
                <a:solidFill>
                  <a:schemeClr val="accent1">
                    <a:lumMod val="50000"/>
                  </a:schemeClr>
                </a:solidFill>
              </a:rPr>
            </a:br>
            <a:br>
              <a:rPr lang="en-US" sz="3600" dirty="0">
                <a:solidFill>
                  <a:schemeClr val="accent1">
                    <a:lumMod val="50000"/>
                  </a:schemeClr>
                </a:solidFill>
              </a:rPr>
            </a:br>
            <a:endParaRPr lang="en-US" sz="3004" b="1" dirty="0">
              <a:solidFill>
                <a:srgbClr val="FFFFFF"/>
              </a:solidFill>
              <a:latin typeface="Poppins Bold"/>
              <a:ea typeface="Poppins Bold"/>
              <a:cs typeface="Poppins Bold"/>
              <a:sym typeface="Poppins Bold"/>
            </a:endParaRPr>
          </a:p>
        </p:txBody>
      </p:sp>
      <p:sp>
        <p:nvSpPr>
          <p:cNvPr id="13" name="Freeform 13"/>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4" name="Freeform 14"/>
          <p:cNvSpPr/>
          <p:nvPr/>
        </p:nvSpPr>
        <p:spPr>
          <a:xfrm>
            <a:off x="859950" y="6955981"/>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5" name="Freeform 15"/>
          <p:cNvSpPr/>
          <p:nvPr/>
        </p:nvSpPr>
        <p:spPr>
          <a:xfrm>
            <a:off x="498506" y="825525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6" name="Freeform 16"/>
          <p:cNvSpPr/>
          <p:nvPr/>
        </p:nvSpPr>
        <p:spPr>
          <a:xfrm>
            <a:off x="1219859" y="9222386"/>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7" name="Freeform 17"/>
          <p:cNvSpPr/>
          <p:nvPr/>
        </p:nvSpPr>
        <p:spPr>
          <a:xfrm>
            <a:off x="16215302" y="49533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8" name="Freeform 18"/>
          <p:cNvSpPr/>
          <p:nvPr/>
        </p:nvSpPr>
        <p:spPr>
          <a:xfrm>
            <a:off x="17113751" y="1794604"/>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9" name="Freeform 19"/>
          <p:cNvSpPr/>
          <p:nvPr/>
        </p:nvSpPr>
        <p:spPr>
          <a:xfrm>
            <a:off x="16575211" y="2761736"/>
            <a:ext cx="659996" cy="605996"/>
          </a:xfrm>
          <a:custGeom>
            <a:avLst/>
            <a:gdLst/>
            <a:ahLst/>
            <a:cxnLst/>
            <a:rect l="l" t="t" r="r" b="b"/>
            <a:pathLst>
              <a:path w="659996" h="605996">
                <a:moveTo>
                  <a:pt x="0" y="0"/>
                </a:moveTo>
                <a:lnTo>
                  <a:pt x="659995" y="0"/>
                </a:lnTo>
                <a:lnTo>
                  <a:pt x="659995" y="605997"/>
                </a:lnTo>
                <a:lnTo>
                  <a:pt x="0" y="60599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10205" y="-968729"/>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flipH="1">
            <a:off x="14448835" y="-968729"/>
            <a:ext cx="5620930" cy="5509404"/>
          </a:xfrm>
          <a:custGeom>
            <a:avLst/>
            <a:gdLst/>
            <a:ahLst/>
            <a:cxnLst/>
            <a:rect l="l" t="t" r="r" b="b"/>
            <a:pathLst>
              <a:path w="5620930" h="5509404">
                <a:moveTo>
                  <a:pt x="5620930" y="0"/>
                </a:moveTo>
                <a:lnTo>
                  <a:pt x="0" y="0"/>
                </a:lnTo>
                <a:lnTo>
                  <a:pt x="0" y="5509404"/>
                </a:lnTo>
                <a:lnTo>
                  <a:pt x="5620930" y="5509404"/>
                </a:lnTo>
                <a:lnTo>
                  <a:pt x="562093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4" name="Freeform 4"/>
          <p:cNvSpPr/>
          <p:nvPr/>
        </p:nvSpPr>
        <p:spPr>
          <a:xfrm flipV="1">
            <a:off x="-258539" y="7488743"/>
            <a:ext cx="5247619" cy="5143500"/>
          </a:xfrm>
          <a:custGeom>
            <a:avLst/>
            <a:gdLst/>
            <a:ahLst/>
            <a:cxnLst/>
            <a:rect l="l" t="t" r="r" b="b"/>
            <a:pathLst>
              <a:path w="5247619" h="5143500">
                <a:moveTo>
                  <a:pt x="0" y="5143500"/>
                </a:moveTo>
                <a:lnTo>
                  <a:pt x="5247619" y="5143500"/>
                </a:lnTo>
                <a:lnTo>
                  <a:pt x="5247619" y="0"/>
                </a:lnTo>
                <a:lnTo>
                  <a:pt x="0" y="0"/>
                </a:lnTo>
                <a:lnTo>
                  <a:pt x="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8" name="Freeform 8"/>
          <p:cNvSpPr/>
          <p:nvPr/>
        </p:nvSpPr>
        <p:spPr>
          <a:xfrm>
            <a:off x="14811237" y="4918486"/>
            <a:ext cx="6655183" cy="5368514"/>
          </a:xfrm>
          <a:custGeom>
            <a:avLst/>
            <a:gdLst/>
            <a:ahLst/>
            <a:cxnLst/>
            <a:rect l="l" t="t" r="r" b="b"/>
            <a:pathLst>
              <a:path w="6655183" h="5368514">
                <a:moveTo>
                  <a:pt x="0" y="0"/>
                </a:moveTo>
                <a:lnTo>
                  <a:pt x="6655183" y="0"/>
                </a:lnTo>
                <a:lnTo>
                  <a:pt x="6655183" y="5368514"/>
                </a:lnTo>
                <a:lnTo>
                  <a:pt x="0" y="5368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2573593" y="535683"/>
            <a:ext cx="10512529" cy="1354217"/>
          </a:xfrm>
          <a:prstGeom prst="rect">
            <a:avLst/>
          </a:prstGeom>
        </p:spPr>
        <p:txBody>
          <a:bodyPr wrap="square" lIns="0" tIns="0" rIns="0" bIns="0" rtlCol="0" anchor="t">
            <a:spAutoFit/>
          </a:bodyPr>
          <a:lstStyle/>
          <a:p>
            <a:pPr algn="ctr"/>
            <a:r>
              <a:rPr lang="en-US" sz="4400" b="1" dirty="0"/>
              <a:t>LLM Wrapper – Generating Explanations and Care Plans</a:t>
            </a:r>
            <a:endParaRPr lang="en-IN" sz="4400" b="1" dirty="0"/>
          </a:p>
        </p:txBody>
      </p:sp>
      <p:sp>
        <p:nvSpPr>
          <p:cNvPr id="11" name="TextBox 11"/>
          <p:cNvSpPr txBox="1"/>
          <p:nvPr/>
        </p:nvSpPr>
        <p:spPr>
          <a:xfrm>
            <a:off x="2590799" y="2852150"/>
            <a:ext cx="10933127" cy="5924699"/>
          </a:xfrm>
          <a:prstGeom prst="rect">
            <a:avLst/>
          </a:prstGeom>
        </p:spPr>
        <p:txBody>
          <a:bodyPr wrap="square" lIns="0" tIns="0" rIns="0" bIns="0" rtlCol="0" anchor="t">
            <a:spAutoFit/>
          </a:bodyPr>
          <a:lstStyle/>
          <a:p>
            <a:pPr marL="255315" lvl="1">
              <a:lnSpc>
                <a:spcPts val="3311"/>
              </a:lnSpc>
            </a:pPr>
            <a:r>
              <a:rPr lang="en-IN" sz="2800" dirty="0">
                <a:solidFill>
                  <a:schemeClr val="tx2">
                    <a:lumMod val="25000"/>
                  </a:schemeClr>
                </a:solidFill>
              </a:rPr>
              <a:t>What is an LLM (Large Language Model)?</a:t>
            </a:r>
            <a:br>
              <a:rPr lang="en-IN" sz="2800" b="1" dirty="0">
                <a:solidFill>
                  <a:schemeClr val="tx2">
                    <a:lumMod val="25000"/>
                  </a:schemeClr>
                </a:solidFill>
              </a:rPr>
            </a:br>
            <a:r>
              <a:rPr lang="en-IN" sz="2800" dirty="0">
                <a:solidFill>
                  <a:schemeClr val="tx2">
                    <a:lumMod val="25000"/>
                  </a:schemeClr>
                </a:solidFill>
              </a:rPr>
              <a:t>An LLM is a </a:t>
            </a:r>
            <a:r>
              <a:rPr lang="en-IN" sz="2800" b="1" dirty="0">
                <a:solidFill>
                  <a:schemeClr val="tx2">
                    <a:lumMod val="25000"/>
                  </a:schemeClr>
                </a:solidFill>
              </a:rPr>
              <a:t>neural network</a:t>
            </a:r>
            <a:r>
              <a:rPr lang="en-IN" sz="2800" dirty="0">
                <a:solidFill>
                  <a:schemeClr val="tx2">
                    <a:lumMod val="25000"/>
                  </a:schemeClr>
                </a:solidFill>
              </a:rPr>
              <a:t> trained on </a:t>
            </a:r>
            <a:r>
              <a:rPr lang="en-IN" sz="2800" b="1" dirty="0">
                <a:solidFill>
                  <a:schemeClr val="tx2">
                    <a:lumMod val="25000"/>
                  </a:schemeClr>
                </a:solidFill>
              </a:rPr>
              <a:t>massive text corpora</a:t>
            </a:r>
            <a:r>
              <a:rPr lang="en-IN" sz="2800" dirty="0">
                <a:solidFill>
                  <a:schemeClr val="tx2">
                    <a:lumMod val="25000"/>
                  </a:schemeClr>
                </a:solidFill>
              </a:rPr>
              <a:t> to understand, generate, and reason in </a:t>
            </a:r>
            <a:r>
              <a:rPr lang="en-IN" sz="2800" b="1" dirty="0">
                <a:solidFill>
                  <a:schemeClr val="tx2">
                    <a:lumMod val="25000"/>
                  </a:schemeClr>
                </a:solidFill>
              </a:rPr>
              <a:t>natural language</a:t>
            </a:r>
            <a:r>
              <a:rPr lang="en-IN" sz="2800" dirty="0">
                <a:solidFill>
                  <a:schemeClr val="tx2">
                    <a:lumMod val="25000"/>
                  </a:schemeClr>
                </a:solidFill>
              </a:rPr>
              <a:t>.</a:t>
            </a:r>
            <a:br>
              <a:rPr lang="en-IN" sz="2800" dirty="0">
                <a:solidFill>
                  <a:schemeClr val="tx2">
                    <a:lumMod val="25000"/>
                  </a:schemeClr>
                </a:solidFill>
              </a:rPr>
            </a:br>
            <a:r>
              <a:rPr lang="en-IN" sz="2800" dirty="0">
                <a:solidFill>
                  <a:schemeClr val="tx2">
                    <a:lumMod val="25000"/>
                  </a:schemeClr>
                </a:solidFill>
              </a:rPr>
              <a:t>LLMs can summarize information, explain complex concepts and answer questions conversationally.</a:t>
            </a:r>
            <a:br>
              <a:rPr lang="en-IN" sz="2800" dirty="0">
                <a:solidFill>
                  <a:schemeClr val="tx2">
                    <a:lumMod val="25000"/>
                  </a:schemeClr>
                </a:solidFill>
              </a:rPr>
            </a:br>
            <a:br>
              <a:rPr lang="en-IN" sz="2800" dirty="0">
                <a:solidFill>
                  <a:schemeClr val="tx2">
                    <a:lumMod val="25000"/>
                  </a:schemeClr>
                </a:solidFill>
              </a:rPr>
            </a:br>
            <a:r>
              <a:rPr lang="en-US" sz="2800" dirty="0">
                <a:solidFill>
                  <a:schemeClr val="tx2">
                    <a:lumMod val="25000"/>
                  </a:schemeClr>
                </a:solidFill>
              </a:rPr>
              <a:t>Why Are We Using an LLM?</a:t>
            </a:r>
            <a:br>
              <a:rPr lang="en-US" sz="2800" b="1" dirty="0">
                <a:solidFill>
                  <a:schemeClr val="tx2">
                    <a:lumMod val="25000"/>
                  </a:schemeClr>
                </a:solidFill>
              </a:rPr>
            </a:br>
            <a:r>
              <a:rPr lang="en-US" sz="2800" b="1" dirty="0">
                <a:solidFill>
                  <a:schemeClr val="tx2">
                    <a:lumMod val="25000"/>
                  </a:schemeClr>
                </a:solidFill>
              </a:rPr>
              <a:t>Interpretability</a:t>
            </a:r>
            <a:r>
              <a:rPr lang="en-US" sz="2800" dirty="0">
                <a:solidFill>
                  <a:schemeClr val="tx2">
                    <a:lumMod val="25000"/>
                  </a:schemeClr>
                </a:solidFill>
              </a:rPr>
              <a:t>: Explains the ML prediction in natural language, helping doctors and patients understand </a:t>
            </a:r>
            <a:r>
              <a:rPr lang="en-US" sz="2800" i="1" dirty="0">
                <a:solidFill>
                  <a:schemeClr val="tx2">
                    <a:lumMod val="25000"/>
                  </a:schemeClr>
                </a:solidFill>
              </a:rPr>
              <a:t>why</a:t>
            </a:r>
            <a:r>
              <a:rPr lang="en-US" sz="2800" dirty="0">
                <a:solidFill>
                  <a:schemeClr val="tx2">
                    <a:lumMod val="25000"/>
                  </a:schemeClr>
                </a:solidFill>
              </a:rPr>
              <a:t> a person is at risk.</a:t>
            </a:r>
            <a:br>
              <a:rPr lang="en-US" sz="2800" dirty="0">
                <a:solidFill>
                  <a:schemeClr val="tx2">
                    <a:lumMod val="25000"/>
                  </a:schemeClr>
                </a:solidFill>
              </a:rPr>
            </a:br>
            <a:r>
              <a:rPr lang="en-US" sz="2800" b="1" dirty="0">
                <a:solidFill>
                  <a:schemeClr val="tx2">
                    <a:lumMod val="25000"/>
                  </a:schemeClr>
                </a:solidFill>
              </a:rPr>
              <a:t>Personalized Care</a:t>
            </a:r>
            <a:r>
              <a:rPr lang="en-US" sz="2800" dirty="0">
                <a:solidFill>
                  <a:schemeClr val="tx2">
                    <a:lumMod val="25000"/>
                  </a:schemeClr>
                </a:solidFill>
              </a:rPr>
              <a:t>: Generates custom health advice (diet, tests, follow-ups) tailored to the patient’s profile.</a:t>
            </a:r>
            <a:br>
              <a:rPr lang="en-US" sz="2800" dirty="0">
                <a:solidFill>
                  <a:schemeClr val="tx2">
                    <a:lumMod val="25000"/>
                  </a:schemeClr>
                </a:solidFill>
              </a:rPr>
            </a:br>
            <a:r>
              <a:rPr lang="en-US" sz="2800" b="1" dirty="0">
                <a:solidFill>
                  <a:schemeClr val="tx2">
                    <a:lumMod val="25000"/>
                  </a:schemeClr>
                </a:solidFill>
              </a:rPr>
              <a:t>Context-Aware Reasoning</a:t>
            </a:r>
            <a:r>
              <a:rPr lang="en-US" sz="2800" dirty="0">
                <a:solidFill>
                  <a:schemeClr val="tx2">
                    <a:lumMod val="25000"/>
                  </a:schemeClr>
                </a:solidFill>
              </a:rPr>
              <a:t>: Uses retrieved similar cases (via FAISS) to provide grounded, case-based explanations and recommendations.</a:t>
            </a:r>
            <a:br>
              <a:rPr lang="en-US" sz="2800" dirty="0">
                <a:solidFill>
                  <a:schemeClr val="tx2">
                    <a:lumMod val="25000"/>
                  </a:schemeClr>
                </a:solidFill>
              </a:rPr>
            </a:br>
            <a:endParaRPr lang="en-US" sz="2800" dirty="0">
              <a:solidFill>
                <a:srgbClr val="FFFFFF"/>
              </a:solidFill>
              <a:latin typeface="Poppins Light"/>
              <a:ea typeface="Poppins Light"/>
              <a:cs typeface="Poppins Light"/>
              <a:sym typeface="Poppins Light"/>
            </a:endParaRPr>
          </a:p>
        </p:txBody>
      </p:sp>
      <p:sp>
        <p:nvSpPr>
          <p:cNvPr id="12" name="Freeform 12"/>
          <p:cNvSpPr/>
          <p:nvPr/>
        </p:nvSpPr>
        <p:spPr>
          <a:xfrm>
            <a:off x="13333685" y="535683"/>
            <a:ext cx="975508" cy="895694"/>
          </a:xfrm>
          <a:custGeom>
            <a:avLst/>
            <a:gdLst/>
            <a:ahLst/>
            <a:cxnLst/>
            <a:rect l="l" t="t" r="r" b="b"/>
            <a:pathLst>
              <a:path w="975508" h="895694">
                <a:moveTo>
                  <a:pt x="0" y="0"/>
                </a:moveTo>
                <a:lnTo>
                  <a:pt x="975508" y="0"/>
                </a:lnTo>
                <a:lnTo>
                  <a:pt x="975508" y="895694"/>
                </a:lnTo>
                <a:lnTo>
                  <a:pt x="0" y="8956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3" name="Freeform 13"/>
          <p:cNvSpPr/>
          <p:nvPr/>
        </p:nvSpPr>
        <p:spPr>
          <a:xfrm>
            <a:off x="14143689" y="1707053"/>
            <a:ext cx="650342" cy="597132"/>
          </a:xfrm>
          <a:custGeom>
            <a:avLst/>
            <a:gdLst/>
            <a:ahLst/>
            <a:cxnLst/>
            <a:rect l="l" t="t" r="r" b="b"/>
            <a:pathLst>
              <a:path w="650342" h="597132">
                <a:moveTo>
                  <a:pt x="0" y="0"/>
                </a:moveTo>
                <a:lnTo>
                  <a:pt x="650342" y="0"/>
                </a:lnTo>
                <a:lnTo>
                  <a:pt x="650342" y="597132"/>
                </a:lnTo>
                <a:lnTo>
                  <a:pt x="0" y="5971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4" name="Freeform 14"/>
          <p:cNvSpPr/>
          <p:nvPr/>
        </p:nvSpPr>
        <p:spPr>
          <a:xfrm>
            <a:off x="13523927" y="2578980"/>
            <a:ext cx="595025" cy="546341"/>
          </a:xfrm>
          <a:custGeom>
            <a:avLst/>
            <a:gdLst/>
            <a:ahLst/>
            <a:cxnLst/>
            <a:rect l="l" t="t" r="r" b="b"/>
            <a:pathLst>
              <a:path w="595025" h="546341">
                <a:moveTo>
                  <a:pt x="0" y="0"/>
                </a:moveTo>
                <a:lnTo>
                  <a:pt x="595025" y="0"/>
                </a:lnTo>
                <a:lnTo>
                  <a:pt x="595025" y="546341"/>
                </a:lnTo>
                <a:lnTo>
                  <a:pt x="0" y="5463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5" name="Freeform 15"/>
          <p:cNvSpPr/>
          <p:nvPr/>
        </p:nvSpPr>
        <p:spPr>
          <a:xfrm>
            <a:off x="2930124" y="8844614"/>
            <a:ext cx="2298255" cy="827372"/>
          </a:xfrm>
          <a:custGeom>
            <a:avLst/>
            <a:gdLst/>
            <a:ahLst/>
            <a:cxnLst/>
            <a:rect l="l" t="t" r="r" b="b"/>
            <a:pathLst>
              <a:path w="2298255" h="827372">
                <a:moveTo>
                  <a:pt x="0" y="0"/>
                </a:moveTo>
                <a:lnTo>
                  <a:pt x="2298256" y="0"/>
                </a:lnTo>
                <a:lnTo>
                  <a:pt x="2298256" y="827372"/>
                </a:lnTo>
                <a:lnTo>
                  <a:pt x="0" y="82737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1423" y="-1217846"/>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6" name="Freeform 6"/>
          <p:cNvSpPr/>
          <p:nvPr/>
        </p:nvSpPr>
        <p:spPr>
          <a:xfrm flipH="1" flipV="1">
            <a:off x="15243440" y="6355384"/>
            <a:ext cx="5247619" cy="5143500"/>
          </a:xfrm>
          <a:custGeom>
            <a:avLst/>
            <a:gdLst/>
            <a:ahLst/>
            <a:cxnLst/>
            <a:rect l="l" t="t" r="r" b="b"/>
            <a:pathLst>
              <a:path w="5247619" h="5143500">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0" name="Freeform 10"/>
          <p:cNvSpPr/>
          <p:nvPr/>
        </p:nvSpPr>
        <p:spPr>
          <a:xfrm>
            <a:off x="12222784" y="3074159"/>
            <a:ext cx="4856176" cy="4114800"/>
          </a:xfrm>
          <a:custGeom>
            <a:avLst/>
            <a:gdLst/>
            <a:ahLst/>
            <a:cxnLst/>
            <a:rect l="l" t="t" r="r" b="b"/>
            <a:pathLst>
              <a:path w="4856176" h="4114800">
                <a:moveTo>
                  <a:pt x="0" y="0"/>
                </a:moveTo>
                <a:lnTo>
                  <a:pt x="4856176" y="0"/>
                </a:lnTo>
                <a:lnTo>
                  <a:pt x="4856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TextBox 11"/>
          <p:cNvSpPr txBox="1"/>
          <p:nvPr/>
        </p:nvSpPr>
        <p:spPr>
          <a:xfrm>
            <a:off x="1574759" y="1172506"/>
            <a:ext cx="10729347" cy="879984"/>
          </a:xfrm>
          <a:prstGeom prst="rect">
            <a:avLst/>
          </a:prstGeom>
        </p:spPr>
        <p:txBody>
          <a:bodyPr lIns="0" tIns="0" rIns="0" bIns="0" rtlCol="0" anchor="t">
            <a:spAutoFit/>
          </a:bodyPr>
          <a:lstStyle/>
          <a:p>
            <a:pPr>
              <a:lnSpc>
                <a:spcPts val="7420"/>
              </a:lnSpc>
            </a:pPr>
            <a:r>
              <a:rPr lang="en-US" sz="4400" b="1" dirty="0"/>
              <a:t>PROPOSED APPROACH</a:t>
            </a:r>
            <a:endParaRPr lang="en-US" sz="4400" b="1" dirty="0">
              <a:solidFill>
                <a:srgbClr val="0A8271"/>
              </a:solidFill>
              <a:latin typeface="Bernoru"/>
              <a:ea typeface="Bernoru"/>
              <a:cs typeface="Bernoru"/>
              <a:sym typeface="Bernoru"/>
            </a:endParaRPr>
          </a:p>
        </p:txBody>
      </p:sp>
      <p:sp>
        <p:nvSpPr>
          <p:cNvPr id="16" name="Freeform 16"/>
          <p:cNvSpPr/>
          <p:nvPr/>
        </p:nvSpPr>
        <p:spPr>
          <a:xfrm>
            <a:off x="-12831" y="7970650"/>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7" name="Freeform 17"/>
          <p:cNvSpPr/>
          <p:nvPr/>
        </p:nvSpPr>
        <p:spPr>
          <a:xfrm>
            <a:off x="708517" y="9015151"/>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8" name="Freeform 18"/>
          <p:cNvSpPr/>
          <p:nvPr/>
        </p:nvSpPr>
        <p:spPr>
          <a:xfrm>
            <a:off x="205405" y="9681004"/>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9" name="Freeform 19"/>
          <p:cNvSpPr/>
          <p:nvPr/>
        </p:nvSpPr>
        <p:spPr>
          <a:xfrm>
            <a:off x="16537948" y="274386"/>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0" name="Freeform 20"/>
          <p:cNvSpPr/>
          <p:nvPr/>
        </p:nvSpPr>
        <p:spPr>
          <a:xfrm>
            <a:off x="17506573" y="1205690"/>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1" name="Freeform 21"/>
          <p:cNvSpPr/>
          <p:nvPr/>
        </p:nvSpPr>
        <p:spPr>
          <a:xfrm>
            <a:off x="16748962" y="1868022"/>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2" name="TextBox 21">
            <a:extLst>
              <a:ext uri="{FF2B5EF4-FFF2-40B4-BE49-F238E27FC236}">
                <a16:creationId xmlns:a16="http://schemas.microsoft.com/office/drawing/2014/main" id="{2756DB70-E719-FA13-483D-AF440E13D57D}"/>
              </a:ext>
            </a:extLst>
          </p:cNvPr>
          <p:cNvSpPr txBox="1"/>
          <p:nvPr/>
        </p:nvSpPr>
        <p:spPr>
          <a:xfrm>
            <a:off x="1493437" y="2306031"/>
            <a:ext cx="10729347" cy="6986528"/>
          </a:xfrm>
          <a:prstGeom prst="rect">
            <a:avLst/>
          </a:prstGeom>
          <a:noFill/>
        </p:spPr>
        <p:txBody>
          <a:bodyPr wrap="square" rtlCol="0">
            <a:spAutoFit/>
          </a:bodyPr>
          <a:lstStyle/>
          <a:p>
            <a:pPr lvl="0" eaLnBrk="0" fontAlgn="base" hangingPunct="0">
              <a:spcBef>
                <a:spcPct val="0"/>
              </a:spcBef>
              <a:spcAft>
                <a:spcPct val="0"/>
              </a:spcAft>
            </a:pPr>
            <a:r>
              <a:rPr lang="en-US" altLang="en-US" sz="2800" b="1" dirty="0"/>
              <a:t>Step 1: Data Preprocessing and Feature Engineering</a:t>
            </a:r>
          </a:p>
          <a:p>
            <a:pPr lvl="0" eaLnBrk="0" fontAlgn="base" hangingPunct="0">
              <a:spcBef>
                <a:spcPct val="0"/>
              </a:spcBef>
              <a:spcAft>
                <a:spcPct val="0"/>
              </a:spcAft>
              <a:buFontTx/>
              <a:buChar char="•"/>
            </a:pPr>
            <a:r>
              <a:rPr lang="en-US" altLang="en-US" sz="2800" dirty="0">
                <a:solidFill>
                  <a:schemeClr val="accent1">
                    <a:lumMod val="50000"/>
                  </a:schemeClr>
                </a:solidFill>
              </a:rPr>
              <a:t>Load and clean patient dataset (demographics, vitals, medical history).</a:t>
            </a:r>
          </a:p>
          <a:p>
            <a:pPr lvl="0" eaLnBrk="0" fontAlgn="base" hangingPunct="0">
              <a:spcBef>
                <a:spcPct val="0"/>
              </a:spcBef>
              <a:spcAft>
                <a:spcPct val="0"/>
              </a:spcAft>
              <a:buFontTx/>
              <a:buChar char="•"/>
            </a:pPr>
            <a:r>
              <a:rPr lang="en-US" altLang="en-US" sz="2800" dirty="0">
                <a:solidFill>
                  <a:schemeClr val="accent1">
                    <a:lumMod val="50000"/>
                  </a:schemeClr>
                </a:solidFill>
              </a:rPr>
              <a:t>Encode categorical variables (e.g., gender, smoking history).</a:t>
            </a:r>
          </a:p>
          <a:p>
            <a:pPr lvl="0" eaLnBrk="0" fontAlgn="base" hangingPunct="0">
              <a:spcBef>
                <a:spcPct val="0"/>
              </a:spcBef>
              <a:spcAft>
                <a:spcPct val="0"/>
              </a:spcAft>
              <a:buFontTx/>
              <a:buChar char="•"/>
            </a:pPr>
            <a:r>
              <a:rPr lang="en-US" altLang="en-US" sz="2800" dirty="0">
                <a:solidFill>
                  <a:schemeClr val="accent1">
                    <a:lumMod val="50000"/>
                  </a:schemeClr>
                </a:solidFill>
              </a:rPr>
              <a:t>Apply </a:t>
            </a:r>
            <a:r>
              <a:rPr lang="en-US" altLang="en-US" sz="2800" dirty="0" err="1">
                <a:solidFill>
                  <a:schemeClr val="accent1">
                    <a:lumMod val="50000"/>
                  </a:schemeClr>
                </a:solidFill>
              </a:rPr>
              <a:t>StandardScaler</a:t>
            </a:r>
            <a:r>
              <a:rPr lang="en-US" altLang="en-US" sz="2800" dirty="0">
                <a:solidFill>
                  <a:schemeClr val="accent1">
                    <a:lumMod val="50000"/>
                  </a:schemeClr>
                </a:solidFill>
              </a:rPr>
              <a:t> to normalize numerical features.</a:t>
            </a:r>
          </a:p>
          <a:p>
            <a:pPr lvl="0" eaLnBrk="0" fontAlgn="base" hangingPunct="0">
              <a:spcBef>
                <a:spcPct val="0"/>
              </a:spcBef>
              <a:spcAft>
                <a:spcPct val="0"/>
              </a:spcAft>
              <a:buFontTx/>
              <a:buChar char="•"/>
            </a:pPr>
            <a:r>
              <a:rPr lang="en-US" altLang="en-US" sz="2800" dirty="0">
                <a:solidFill>
                  <a:schemeClr val="accent1">
                    <a:lumMod val="50000"/>
                  </a:schemeClr>
                </a:solidFill>
              </a:rPr>
              <a:t>Handle class imbalance using </a:t>
            </a:r>
            <a:r>
              <a:rPr lang="en-US" altLang="en-US" sz="2800" b="1" dirty="0">
                <a:solidFill>
                  <a:schemeClr val="accent1">
                    <a:lumMod val="50000"/>
                  </a:schemeClr>
                </a:solidFill>
              </a:rPr>
              <a:t>SMOTE</a:t>
            </a:r>
            <a:r>
              <a:rPr lang="en-US" altLang="en-US" sz="2800" dirty="0">
                <a:solidFill>
                  <a:schemeClr val="accent1">
                    <a:lumMod val="50000"/>
                  </a:schemeClr>
                </a:solidFill>
              </a:rPr>
              <a:t> to oversample the minority class.</a:t>
            </a:r>
          </a:p>
          <a:p>
            <a:pPr lvl="0" eaLnBrk="0" fontAlgn="base" hangingPunct="0">
              <a:spcBef>
                <a:spcPct val="0"/>
              </a:spcBef>
              <a:spcAft>
                <a:spcPct val="0"/>
              </a:spcAft>
              <a:buFontTx/>
              <a:buChar char="•"/>
            </a:pPr>
            <a:r>
              <a:rPr lang="en-US" altLang="en-US" sz="2800" dirty="0">
                <a:solidFill>
                  <a:schemeClr val="accent1">
                    <a:lumMod val="50000"/>
                  </a:schemeClr>
                </a:solidFill>
              </a:rPr>
              <a:t>Select important features using </a:t>
            </a:r>
            <a:r>
              <a:rPr lang="en-US" altLang="en-US" sz="2800" dirty="0" err="1">
                <a:solidFill>
                  <a:schemeClr val="accent1">
                    <a:lumMod val="50000"/>
                  </a:schemeClr>
                </a:solidFill>
              </a:rPr>
              <a:t>SelectFromModel</a:t>
            </a:r>
            <a:r>
              <a:rPr lang="en-US" altLang="en-US" sz="2800" dirty="0">
                <a:solidFill>
                  <a:schemeClr val="accent1">
                    <a:lumMod val="50000"/>
                  </a:schemeClr>
                </a:solidFill>
              </a:rPr>
              <a:t>.</a:t>
            </a:r>
          </a:p>
          <a:p>
            <a:pPr lvl="0" eaLnBrk="0" fontAlgn="base" hangingPunct="0">
              <a:spcBef>
                <a:spcPct val="0"/>
              </a:spcBef>
              <a:spcAft>
                <a:spcPct val="0"/>
              </a:spcAft>
              <a:buFontTx/>
              <a:buChar char="•"/>
            </a:pPr>
            <a:endParaRPr lang="en-US" altLang="en-US" sz="2800" dirty="0">
              <a:solidFill>
                <a:schemeClr val="accent1">
                  <a:lumMod val="50000"/>
                </a:schemeClr>
              </a:solidFill>
            </a:endParaRPr>
          </a:p>
          <a:p>
            <a:pPr lvl="0" eaLnBrk="0" fontAlgn="base" hangingPunct="0">
              <a:spcBef>
                <a:spcPct val="0"/>
              </a:spcBef>
              <a:spcAft>
                <a:spcPct val="0"/>
              </a:spcAft>
            </a:pPr>
            <a:r>
              <a:rPr lang="en-US" altLang="en-US" sz="2800" b="1" dirty="0"/>
              <a:t>Step 2: Diabetes Risk Prediction using Ensemble Learning</a:t>
            </a:r>
          </a:p>
          <a:p>
            <a:pPr lvl="0" eaLnBrk="0" fontAlgn="base" hangingPunct="0">
              <a:spcBef>
                <a:spcPct val="0"/>
              </a:spcBef>
              <a:spcAft>
                <a:spcPct val="0"/>
              </a:spcAft>
              <a:buFontTx/>
              <a:buChar char="•"/>
            </a:pPr>
            <a:r>
              <a:rPr lang="en-US" altLang="en-US" sz="2800" dirty="0">
                <a:solidFill>
                  <a:schemeClr val="accent1">
                    <a:lumMod val="50000"/>
                  </a:schemeClr>
                </a:solidFill>
              </a:rPr>
              <a:t>Train base models:</a:t>
            </a:r>
          </a:p>
          <a:p>
            <a:pPr lvl="1" eaLnBrk="0" fontAlgn="base" hangingPunct="0">
              <a:spcBef>
                <a:spcPct val="0"/>
              </a:spcBef>
              <a:spcAft>
                <a:spcPct val="0"/>
              </a:spcAft>
              <a:buFontTx/>
              <a:buChar char="•"/>
            </a:pPr>
            <a:r>
              <a:rPr lang="en-US" altLang="en-US" sz="2800" b="1" dirty="0" err="1">
                <a:solidFill>
                  <a:schemeClr val="accent1">
                    <a:lumMod val="50000"/>
                  </a:schemeClr>
                </a:solidFill>
              </a:rPr>
              <a:t>AdaBoostClassifier</a:t>
            </a:r>
            <a:endParaRPr lang="en-US" altLang="en-US" sz="2800" dirty="0">
              <a:solidFill>
                <a:schemeClr val="accent1">
                  <a:lumMod val="50000"/>
                </a:schemeClr>
              </a:solidFill>
            </a:endParaRPr>
          </a:p>
          <a:p>
            <a:pPr lvl="1" eaLnBrk="0" fontAlgn="base" hangingPunct="0">
              <a:spcBef>
                <a:spcPct val="0"/>
              </a:spcBef>
              <a:spcAft>
                <a:spcPct val="0"/>
              </a:spcAft>
              <a:buFontTx/>
              <a:buChar char="•"/>
            </a:pPr>
            <a:r>
              <a:rPr lang="en-US" altLang="en-US" sz="2800" b="1" dirty="0" err="1">
                <a:solidFill>
                  <a:schemeClr val="accent1">
                    <a:lumMod val="50000"/>
                  </a:schemeClr>
                </a:solidFill>
              </a:rPr>
              <a:t>XGBoostClassifier</a:t>
            </a:r>
            <a:endParaRPr lang="en-US" altLang="en-US" sz="2800" dirty="0">
              <a:solidFill>
                <a:schemeClr val="accent1">
                  <a:lumMod val="50000"/>
                </a:schemeClr>
              </a:solidFill>
            </a:endParaRPr>
          </a:p>
          <a:p>
            <a:pPr lvl="0" eaLnBrk="0" fontAlgn="base" hangingPunct="0">
              <a:spcBef>
                <a:spcPct val="0"/>
              </a:spcBef>
              <a:spcAft>
                <a:spcPct val="0"/>
              </a:spcAft>
              <a:buFontTx/>
              <a:buChar char="•"/>
            </a:pPr>
            <a:r>
              <a:rPr lang="en-US" altLang="en-US" sz="2800" dirty="0">
                <a:solidFill>
                  <a:schemeClr val="accent1">
                    <a:lumMod val="50000"/>
                  </a:schemeClr>
                </a:solidFill>
              </a:rPr>
              <a:t>Use </a:t>
            </a:r>
            <a:r>
              <a:rPr lang="en-US" altLang="en-US" sz="2800" b="1" dirty="0" err="1">
                <a:solidFill>
                  <a:schemeClr val="accent1">
                    <a:lumMod val="50000"/>
                  </a:schemeClr>
                </a:solidFill>
              </a:rPr>
              <a:t>CatBoostClassifier</a:t>
            </a:r>
            <a:r>
              <a:rPr lang="en-US" altLang="en-US" sz="2800" dirty="0">
                <a:solidFill>
                  <a:schemeClr val="accent1">
                    <a:lumMod val="50000"/>
                  </a:schemeClr>
                </a:solidFill>
              </a:rPr>
              <a:t> as the </a:t>
            </a:r>
            <a:r>
              <a:rPr lang="en-US" altLang="en-US" sz="2800" b="1" dirty="0">
                <a:solidFill>
                  <a:schemeClr val="accent1">
                    <a:lumMod val="50000"/>
                  </a:schemeClr>
                </a:solidFill>
              </a:rPr>
              <a:t>meta-learner</a:t>
            </a:r>
            <a:r>
              <a:rPr lang="en-US" altLang="en-US" sz="2800" dirty="0">
                <a:solidFill>
                  <a:schemeClr val="accent1">
                    <a:lumMod val="50000"/>
                  </a:schemeClr>
                </a:solidFill>
              </a:rPr>
              <a:t> in a </a:t>
            </a:r>
            <a:r>
              <a:rPr lang="en-US" altLang="en-US" sz="2800" dirty="0" err="1">
                <a:solidFill>
                  <a:schemeClr val="accent1">
                    <a:lumMod val="50000"/>
                  </a:schemeClr>
                </a:solidFill>
              </a:rPr>
              <a:t>StackingClassifier</a:t>
            </a:r>
            <a:r>
              <a:rPr lang="en-US" altLang="en-US" sz="2800" dirty="0">
                <a:solidFill>
                  <a:schemeClr val="accent1">
                    <a:lumMod val="50000"/>
                  </a:schemeClr>
                </a:solidFill>
              </a:rPr>
              <a:t> setup.</a:t>
            </a:r>
          </a:p>
          <a:p>
            <a:pPr lvl="0" eaLnBrk="0" fontAlgn="base" hangingPunct="0">
              <a:spcBef>
                <a:spcPct val="0"/>
              </a:spcBef>
              <a:spcAft>
                <a:spcPct val="0"/>
              </a:spcAft>
              <a:buFontTx/>
              <a:buChar char="•"/>
            </a:pPr>
            <a:r>
              <a:rPr lang="en-US" altLang="en-US" sz="2800" dirty="0">
                <a:solidFill>
                  <a:schemeClr val="accent1">
                    <a:lumMod val="50000"/>
                  </a:schemeClr>
                </a:solidFill>
              </a:rPr>
              <a:t>Optimize hyperparameters for learning rate, estimators, subsample ratio.</a:t>
            </a:r>
          </a:p>
          <a:p>
            <a:pPr lvl="0" eaLnBrk="0" fontAlgn="base" hangingPunct="0">
              <a:spcBef>
                <a:spcPct val="0"/>
              </a:spcBef>
              <a:spcAft>
                <a:spcPct val="0"/>
              </a:spcAft>
            </a:pPr>
            <a:endParaRPr lang="en-US" altLang="en-US" sz="2800" dirty="0">
              <a:solidFill>
                <a:schemeClr val="accent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D45E3-2597-8AE4-B01E-1F10385980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972A52-EFB7-6B4D-0F92-750B99A8F80F}"/>
              </a:ext>
            </a:extLst>
          </p:cNvPr>
          <p:cNvSpPr/>
          <p:nvPr/>
        </p:nvSpPr>
        <p:spPr>
          <a:xfrm>
            <a:off x="-1931423" y="-1217846"/>
            <a:ext cx="5620930" cy="5509404"/>
          </a:xfrm>
          <a:custGeom>
            <a:avLst/>
            <a:gdLst/>
            <a:ahLst/>
            <a:cxnLst/>
            <a:rect l="l" t="t" r="r" b="b"/>
            <a:pathLst>
              <a:path w="5620930" h="5509404">
                <a:moveTo>
                  <a:pt x="0" y="0"/>
                </a:moveTo>
                <a:lnTo>
                  <a:pt x="5620930" y="0"/>
                </a:lnTo>
                <a:lnTo>
                  <a:pt x="5620930" y="5509403"/>
                </a:lnTo>
                <a:lnTo>
                  <a:pt x="0" y="5509403"/>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6" name="Freeform 6">
            <a:extLst>
              <a:ext uri="{FF2B5EF4-FFF2-40B4-BE49-F238E27FC236}">
                <a16:creationId xmlns:a16="http://schemas.microsoft.com/office/drawing/2014/main" id="{E4BDF83D-E54C-5E21-3F07-82A4C8BE3F21}"/>
              </a:ext>
            </a:extLst>
          </p:cNvPr>
          <p:cNvSpPr/>
          <p:nvPr/>
        </p:nvSpPr>
        <p:spPr>
          <a:xfrm flipH="1" flipV="1">
            <a:off x="15243440" y="6355384"/>
            <a:ext cx="5247619" cy="5143500"/>
          </a:xfrm>
          <a:custGeom>
            <a:avLst/>
            <a:gdLst/>
            <a:ahLst/>
            <a:cxnLst/>
            <a:rect l="l" t="t" r="r" b="b"/>
            <a:pathLst>
              <a:path w="5247619" h="5143500">
                <a:moveTo>
                  <a:pt x="5247619" y="5143500"/>
                </a:moveTo>
                <a:lnTo>
                  <a:pt x="0" y="5143500"/>
                </a:lnTo>
                <a:lnTo>
                  <a:pt x="0" y="0"/>
                </a:lnTo>
                <a:lnTo>
                  <a:pt x="5247619" y="0"/>
                </a:lnTo>
                <a:lnTo>
                  <a:pt x="5247619"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0" name="Freeform 10">
            <a:extLst>
              <a:ext uri="{FF2B5EF4-FFF2-40B4-BE49-F238E27FC236}">
                <a16:creationId xmlns:a16="http://schemas.microsoft.com/office/drawing/2014/main" id="{7DC3A373-16B3-8BB3-6EAA-EC55A399FF2F}"/>
              </a:ext>
            </a:extLst>
          </p:cNvPr>
          <p:cNvSpPr/>
          <p:nvPr/>
        </p:nvSpPr>
        <p:spPr>
          <a:xfrm>
            <a:off x="13308599" y="3482363"/>
            <a:ext cx="4291708" cy="4114800"/>
          </a:xfrm>
          <a:custGeom>
            <a:avLst/>
            <a:gdLst/>
            <a:ahLst/>
            <a:cxnLst/>
            <a:rect l="l" t="t" r="r" b="b"/>
            <a:pathLst>
              <a:path w="4856176" h="4114800">
                <a:moveTo>
                  <a:pt x="0" y="0"/>
                </a:moveTo>
                <a:lnTo>
                  <a:pt x="4856176" y="0"/>
                </a:lnTo>
                <a:lnTo>
                  <a:pt x="4856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a:extLst>
              <a:ext uri="{FF2B5EF4-FFF2-40B4-BE49-F238E27FC236}">
                <a16:creationId xmlns:a16="http://schemas.microsoft.com/office/drawing/2014/main" id="{AB37BB45-2EF3-8B7F-B6D5-1606565EACB0}"/>
              </a:ext>
            </a:extLst>
          </p:cNvPr>
          <p:cNvSpPr/>
          <p:nvPr/>
        </p:nvSpPr>
        <p:spPr>
          <a:xfrm>
            <a:off x="-12831" y="7970650"/>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7" name="Freeform 17">
            <a:extLst>
              <a:ext uri="{FF2B5EF4-FFF2-40B4-BE49-F238E27FC236}">
                <a16:creationId xmlns:a16="http://schemas.microsoft.com/office/drawing/2014/main" id="{CA519C00-C4D2-3D79-DAA2-14A90B21D32F}"/>
              </a:ext>
            </a:extLst>
          </p:cNvPr>
          <p:cNvSpPr/>
          <p:nvPr/>
        </p:nvSpPr>
        <p:spPr>
          <a:xfrm>
            <a:off x="708517" y="9015151"/>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8" name="Freeform 18">
            <a:extLst>
              <a:ext uri="{FF2B5EF4-FFF2-40B4-BE49-F238E27FC236}">
                <a16:creationId xmlns:a16="http://schemas.microsoft.com/office/drawing/2014/main" id="{EFF969BA-001A-E423-CAF4-1A968BF4987A}"/>
              </a:ext>
            </a:extLst>
          </p:cNvPr>
          <p:cNvSpPr/>
          <p:nvPr/>
        </p:nvSpPr>
        <p:spPr>
          <a:xfrm>
            <a:off x="205405" y="9681004"/>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9" name="Freeform 19">
            <a:extLst>
              <a:ext uri="{FF2B5EF4-FFF2-40B4-BE49-F238E27FC236}">
                <a16:creationId xmlns:a16="http://schemas.microsoft.com/office/drawing/2014/main" id="{7B41D2FD-C63E-D74E-EB7C-BAC2404FA6EC}"/>
              </a:ext>
            </a:extLst>
          </p:cNvPr>
          <p:cNvSpPr/>
          <p:nvPr/>
        </p:nvSpPr>
        <p:spPr>
          <a:xfrm>
            <a:off x="16537948" y="274386"/>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0" name="Freeform 20">
            <a:extLst>
              <a:ext uri="{FF2B5EF4-FFF2-40B4-BE49-F238E27FC236}">
                <a16:creationId xmlns:a16="http://schemas.microsoft.com/office/drawing/2014/main" id="{2FADB572-89E2-DCC3-A688-EB14115428CC}"/>
              </a:ext>
            </a:extLst>
          </p:cNvPr>
          <p:cNvSpPr/>
          <p:nvPr/>
        </p:nvSpPr>
        <p:spPr>
          <a:xfrm>
            <a:off x="17506573" y="1205690"/>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1" name="Freeform 21">
            <a:extLst>
              <a:ext uri="{FF2B5EF4-FFF2-40B4-BE49-F238E27FC236}">
                <a16:creationId xmlns:a16="http://schemas.microsoft.com/office/drawing/2014/main" id="{51B572C1-ABF7-3085-A07B-CFAE56C7DECC}"/>
              </a:ext>
            </a:extLst>
          </p:cNvPr>
          <p:cNvSpPr/>
          <p:nvPr/>
        </p:nvSpPr>
        <p:spPr>
          <a:xfrm>
            <a:off x="16748962" y="1868022"/>
            <a:ext cx="659996" cy="605996"/>
          </a:xfrm>
          <a:custGeom>
            <a:avLst/>
            <a:gdLst/>
            <a:ahLst/>
            <a:cxnLst/>
            <a:rect l="l" t="t" r="r" b="b"/>
            <a:pathLst>
              <a:path w="659996" h="605996">
                <a:moveTo>
                  <a:pt x="0" y="0"/>
                </a:moveTo>
                <a:lnTo>
                  <a:pt x="659996" y="0"/>
                </a:lnTo>
                <a:lnTo>
                  <a:pt x="659996" y="605996"/>
                </a:lnTo>
                <a:lnTo>
                  <a:pt x="0" y="6059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22" name="TextBox 21">
            <a:extLst>
              <a:ext uri="{FF2B5EF4-FFF2-40B4-BE49-F238E27FC236}">
                <a16:creationId xmlns:a16="http://schemas.microsoft.com/office/drawing/2014/main" id="{4C4194BA-A8E9-9177-151D-B974ED07DC46}"/>
              </a:ext>
            </a:extLst>
          </p:cNvPr>
          <p:cNvSpPr txBox="1"/>
          <p:nvPr/>
        </p:nvSpPr>
        <p:spPr>
          <a:xfrm>
            <a:off x="1429869" y="1638300"/>
            <a:ext cx="11600331" cy="6986528"/>
          </a:xfrm>
          <a:prstGeom prst="rect">
            <a:avLst/>
          </a:prstGeom>
          <a:noFill/>
        </p:spPr>
        <p:txBody>
          <a:bodyPr wrap="square" rtlCol="0">
            <a:spAutoFit/>
          </a:bodyPr>
          <a:lstStyle/>
          <a:p>
            <a:pPr lvl="0" eaLnBrk="0" fontAlgn="base" hangingPunct="0">
              <a:spcBef>
                <a:spcPct val="0"/>
              </a:spcBef>
              <a:spcAft>
                <a:spcPct val="0"/>
              </a:spcAft>
            </a:pPr>
            <a:r>
              <a:rPr lang="en-US" altLang="en-US" sz="2800" b="1" dirty="0"/>
              <a:t>Step 3: Patient Profile Transformation for Similarity Search</a:t>
            </a:r>
          </a:p>
          <a:p>
            <a:pPr lvl="0" eaLnBrk="0" fontAlgn="base" hangingPunct="0">
              <a:spcBef>
                <a:spcPct val="0"/>
              </a:spcBef>
              <a:spcAft>
                <a:spcPct val="0"/>
              </a:spcAft>
              <a:buFontTx/>
              <a:buChar char="•"/>
            </a:pPr>
            <a:r>
              <a:rPr lang="en-US" altLang="en-US" sz="2800" dirty="0">
                <a:solidFill>
                  <a:schemeClr val="accent1">
                    <a:lumMod val="50000"/>
                  </a:schemeClr>
                </a:solidFill>
              </a:rPr>
              <a:t>Convert structured patient data into a </a:t>
            </a:r>
            <a:r>
              <a:rPr lang="en-US" altLang="en-US" sz="2800" b="1" dirty="0">
                <a:solidFill>
                  <a:schemeClr val="accent1">
                    <a:lumMod val="50000"/>
                  </a:schemeClr>
                </a:solidFill>
              </a:rPr>
              <a:t>natural language summary</a:t>
            </a:r>
            <a:r>
              <a:rPr lang="en-US" altLang="en-US" sz="2800" dirty="0">
                <a:solidFill>
                  <a:schemeClr val="accent1">
                    <a:lumMod val="50000"/>
                  </a:schemeClr>
                </a:solidFill>
              </a:rPr>
              <a:t>:</a:t>
            </a:r>
          </a:p>
          <a:p>
            <a:pPr lvl="0" eaLnBrk="0" fontAlgn="base" hangingPunct="0">
              <a:spcBef>
                <a:spcPct val="0"/>
              </a:spcBef>
              <a:spcAft>
                <a:spcPct val="0"/>
              </a:spcAft>
            </a:pPr>
            <a:r>
              <a:rPr lang="en-US" altLang="en-US" sz="2800" dirty="0" err="1">
                <a:solidFill>
                  <a:schemeClr val="accent1">
                    <a:lumMod val="50000"/>
                  </a:schemeClr>
                </a:solidFill>
              </a:rPr>
              <a:t>arduino</a:t>
            </a:r>
            <a:endParaRPr lang="en-US" altLang="en-US" sz="2800" dirty="0">
              <a:solidFill>
                <a:schemeClr val="accent1">
                  <a:lumMod val="50000"/>
                </a:schemeClr>
              </a:solidFill>
            </a:endParaRPr>
          </a:p>
          <a:p>
            <a:pPr lvl="0" eaLnBrk="0" fontAlgn="base" hangingPunct="0">
              <a:spcBef>
                <a:spcPct val="0"/>
              </a:spcBef>
              <a:spcAft>
                <a:spcPct val="0"/>
              </a:spcAft>
            </a:pPr>
            <a:r>
              <a:rPr lang="en-US" altLang="en-US" sz="2800" dirty="0">
                <a:solidFill>
                  <a:schemeClr val="accent1">
                    <a:lumMod val="50000"/>
                  </a:schemeClr>
                </a:solidFill>
              </a:rPr>
              <a:t>"Gender: Female, Age: 52, BMI: 28.6, Glucose: 155, Family Diabetes: Yes..." </a:t>
            </a:r>
          </a:p>
          <a:p>
            <a:pPr lvl="0" eaLnBrk="0" fontAlgn="base" hangingPunct="0">
              <a:spcBef>
                <a:spcPct val="0"/>
              </a:spcBef>
              <a:spcAft>
                <a:spcPct val="0"/>
              </a:spcAft>
              <a:buFontTx/>
              <a:buChar char="•"/>
            </a:pPr>
            <a:r>
              <a:rPr lang="en-US" altLang="en-US" sz="2800" dirty="0">
                <a:solidFill>
                  <a:schemeClr val="accent1">
                    <a:lumMod val="50000"/>
                  </a:schemeClr>
                </a:solidFill>
              </a:rPr>
              <a:t>Use a </a:t>
            </a:r>
            <a:r>
              <a:rPr lang="en-US" altLang="en-US" sz="2800" b="1" dirty="0">
                <a:solidFill>
                  <a:schemeClr val="accent1">
                    <a:lumMod val="50000"/>
                  </a:schemeClr>
                </a:solidFill>
              </a:rPr>
              <a:t>Sentence Transformer</a:t>
            </a:r>
            <a:r>
              <a:rPr lang="en-US" altLang="en-US" sz="2800" dirty="0">
                <a:solidFill>
                  <a:schemeClr val="accent1">
                    <a:lumMod val="50000"/>
                  </a:schemeClr>
                </a:solidFill>
              </a:rPr>
              <a:t> model (all-MiniLM-L6-v2) to generate embeddings for each patient row.</a:t>
            </a:r>
          </a:p>
          <a:p>
            <a:pPr lvl="0" eaLnBrk="0" fontAlgn="base" hangingPunct="0">
              <a:spcBef>
                <a:spcPct val="0"/>
              </a:spcBef>
              <a:spcAft>
                <a:spcPct val="0"/>
              </a:spcAft>
              <a:buFontTx/>
              <a:buChar char="•"/>
            </a:pPr>
            <a:r>
              <a:rPr lang="en-US" altLang="en-US" sz="2800" dirty="0">
                <a:solidFill>
                  <a:schemeClr val="accent1">
                    <a:lumMod val="50000"/>
                  </a:schemeClr>
                </a:solidFill>
              </a:rPr>
              <a:t>Normalize embeddings to unit vectors for efficient similarity computation.</a:t>
            </a:r>
          </a:p>
          <a:p>
            <a:pPr lvl="0" eaLnBrk="0" fontAlgn="base" hangingPunct="0">
              <a:spcBef>
                <a:spcPct val="0"/>
              </a:spcBef>
              <a:spcAft>
                <a:spcPct val="0"/>
              </a:spcAft>
            </a:pPr>
            <a:endParaRPr lang="en-US" altLang="en-US" sz="2800" dirty="0">
              <a:solidFill>
                <a:schemeClr val="accent1">
                  <a:lumMod val="50000"/>
                </a:schemeClr>
              </a:solidFill>
            </a:endParaRPr>
          </a:p>
          <a:p>
            <a:pPr lvl="0" eaLnBrk="0" fontAlgn="base" hangingPunct="0">
              <a:spcBef>
                <a:spcPct val="0"/>
              </a:spcBef>
              <a:spcAft>
                <a:spcPct val="0"/>
              </a:spcAft>
            </a:pPr>
            <a:r>
              <a:rPr lang="en-US" altLang="en-US" sz="2800" b="1" dirty="0"/>
              <a:t>Step 4: Semantic Similarity Search with FAISS</a:t>
            </a:r>
          </a:p>
          <a:p>
            <a:pPr lvl="0" eaLnBrk="0" fontAlgn="base" hangingPunct="0">
              <a:spcBef>
                <a:spcPct val="0"/>
              </a:spcBef>
              <a:spcAft>
                <a:spcPct val="0"/>
              </a:spcAft>
              <a:buFontTx/>
              <a:buChar char="•"/>
            </a:pPr>
            <a:r>
              <a:rPr lang="en-US" altLang="en-US" sz="2800" dirty="0">
                <a:solidFill>
                  <a:schemeClr val="accent1">
                    <a:lumMod val="50000"/>
                  </a:schemeClr>
                </a:solidFill>
              </a:rPr>
              <a:t>Build a </a:t>
            </a:r>
            <a:r>
              <a:rPr lang="en-US" altLang="en-US" sz="2800" b="1" dirty="0">
                <a:solidFill>
                  <a:schemeClr val="accent1">
                    <a:lumMod val="50000"/>
                  </a:schemeClr>
                </a:solidFill>
              </a:rPr>
              <a:t>FAISS index</a:t>
            </a:r>
            <a:r>
              <a:rPr lang="en-US" altLang="en-US" sz="2800" dirty="0">
                <a:solidFill>
                  <a:schemeClr val="accent1">
                    <a:lumMod val="50000"/>
                  </a:schemeClr>
                </a:solidFill>
              </a:rPr>
              <a:t> on the embedded patient vectors.</a:t>
            </a:r>
          </a:p>
          <a:p>
            <a:pPr lvl="0" eaLnBrk="0" fontAlgn="base" hangingPunct="0">
              <a:spcBef>
                <a:spcPct val="0"/>
              </a:spcBef>
              <a:spcAft>
                <a:spcPct val="0"/>
              </a:spcAft>
              <a:buFontTx/>
              <a:buChar char="•"/>
            </a:pPr>
            <a:r>
              <a:rPr lang="en-US" altLang="en-US" sz="2800" dirty="0">
                <a:solidFill>
                  <a:schemeClr val="accent1">
                    <a:lumMod val="50000"/>
                  </a:schemeClr>
                </a:solidFill>
              </a:rPr>
              <a:t>For a new patient, embed their profile summary using the same model.</a:t>
            </a:r>
          </a:p>
          <a:p>
            <a:pPr lvl="0" eaLnBrk="0" fontAlgn="base" hangingPunct="0">
              <a:spcBef>
                <a:spcPct val="0"/>
              </a:spcBef>
              <a:spcAft>
                <a:spcPct val="0"/>
              </a:spcAft>
              <a:buFontTx/>
              <a:buChar char="•"/>
            </a:pPr>
            <a:r>
              <a:rPr lang="en-US" altLang="en-US" sz="2800" dirty="0">
                <a:solidFill>
                  <a:schemeClr val="accent1">
                    <a:lumMod val="50000"/>
                  </a:schemeClr>
                </a:solidFill>
              </a:rPr>
              <a:t>Search the index to retrieve </a:t>
            </a:r>
            <a:r>
              <a:rPr lang="en-US" altLang="en-US" sz="2800" b="1" dirty="0">
                <a:solidFill>
                  <a:schemeClr val="accent1">
                    <a:lumMod val="50000"/>
                  </a:schemeClr>
                </a:solidFill>
              </a:rPr>
              <a:t>top-k most similar patients</a:t>
            </a:r>
            <a:r>
              <a:rPr lang="en-US" altLang="en-US" sz="2800" dirty="0">
                <a:solidFill>
                  <a:schemeClr val="accent1">
                    <a:lumMod val="50000"/>
                  </a:schemeClr>
                </a:solidFill>
              </a:rPr>
              <a:t> based on L2 distance.</a:t>
            </a:r>
          </a:p>
          <a:p>
            <a:pPr lvl="0" eaLnBrk="0" fontAlgn="base" hangingPunct="0">
              <a:spcBef>
                <a:spcPct val="0"/>
              </a:spcBef>
              <a:spcAft>
                <a:spcPct val="0"/>
              </a:spcAft>
              <a:buFontTx/>
              <a:buChar char="•"/>
            </a:pPr>
            <a:r>
              <a:rPr lang="en-US" altLang="en-US" sz="2800" dirty="0">
                <a:solidFill>
                  <a:schemeClr val="accent1">
                    <a:lumMod val="50000"/>
                  </a:schemeClr>
                </a:solidFill>
              </a:rPr>
              <a:t>Filter similar patients to match the </a:t>
            </a:r>
            <a:r>
              <a:rPr lang="en-US" altLang="en-US" sz="2800" b="1" dirty="0">
                <a:solidFill>
                  <a:schemeClr val="accent1">
                    <a:lumMod val="50000"/>
                  </a:schemeClr>
                </a:solidFill>
              </a:rPr>
              <a:t>same predicted class</a:t>
            </a:r>
            <a:r>
              <a:rPr lang="en-US" altLang="en-US" sz="2800" dirty="0">
                <a:solidFill>
                  <a:schemeClr val="accent1">
                    <a:lumMod val="50000"/>
                  </a:schemeClr>
                </a:solidFill>
              </a:rPr>
              <a:t> (diabetic/non-diabetic) for relevance.</a:t>
            </a:r>
          </a:p>
          <a:p>
            <a:pPr lvl="0" eaLnBrk="0" fontAlgn="base" hangingPunct="0">
              <a:spcBef>
                <a:spcPct val="0"/>
              </a:spcBef>
              <a:spcAft>
                <a:spcPct val="0"/>
              </a:spcAft>
            </a:pPr>
            <a:endParaRPr lang="en-US" altLang="en-US" sz="2800" dirty="0">
              <a:solidFill>
                <a:schemeClr val="accent1">
                  <a:lumMod val="50000"/>
                </a:schemeClr>
              </a:solidFill>
            </a:endParaRPr>
          </a:p>
          <a:p>
            <a:pPr lvl="0" eaLnBrk="0" fontAlgn="base" hangingPunct="0">
              <a:spcBef>
                <a:spcPct val="0"/>
              </a:spcBef>
              <a:spcAft>
                <a:spcPct val="0"/>
              </a:spcAft>
              <a:buFontTx/>
              <a:buChar char="•"/>
            </a:pPr>
            <a:endParaRPr lang="en-US" altLang="en-US" sz="2800" dirty="0">
              <a:solidFill>
                <a:schemeClr val="accent1">
                  <a:lumMod val="50000"/>
                </a:schemeClr>
              </a:solidFill>
            </a:endParaRPr>
          </a:p>
        </p:txBody>
      </p:sp>
    </p:spTree>
    <p:extLst>
      <p:ext uri="{BB962C8B-B14F-4D97-AF65-F5344CB8AC3E}">
        <p14:creationId xmlns:p14="http://schemas.microsoft.com/office/powerpoint/2010/main" val="327485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0677E-587B-1DDB-1D1A-BD8C67AF5A49}"/>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297089CE-457F-9E13-9E50-876EFF5BE694}"/>
              </a:ext>
            </a:extLst>
          </p:cNvPr>
          <p:cNvSpPr/>
          <p:nvPr/>
        </p:nvSpPr>
        <p:spPr>
          <a:xfrm flipH="1" flipV="1">
            <a:off x="14635490" y="561501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TextBox 11">
            <a:extLst>
              <a:ext uri="{FF2B5EF4-FFF2-40B4-BE49-F238E27FC236}">
                <a16:creationId xmlns:a16="http://schemas.microsoft.com/office/drawing/2014/main" id="{FAE935E5-410D-83E3-7D21-CB9B8DF76D41}"/>
              </a:ext>
            </a:extLst>
          </p:cNvPr>
          <p:cNvSpPr txBox="1"/>
          <p:nvPr/>
        </p:nvSpPr>
        <p:spPr>
          <a:xfrm>
            <a:off x="1941974" y="4554442"/>
            <a:ext cx="7019615" cy="1422381"/>
          </a:xfrm>
          <a:prstGeom prst="rect">
            <a:avLst/>
          </a:prstGeom>
        </p:spPr>
        <p:txBody>
          <a:bodyPr lIns="0" tIns="0" rIns="0" bIns="0" rtlCol="0" anchor="t">
            <a:spAutoFit/>
          </a:bodyPr>
          <a:lstStyle/>
          <a:p>
            <a:pPr algn="ctr">
              <a:lnSpc>
                <a:spcPts val="2804"/>
              </a:lnSpc>
            </a:pPr>
            <a:r>
              <a:rPr lang="en-US" sz="2317">
                <a:solidFill>
                  <a:srgbClr val="FFFFFF"/>
                </a:solidFill>
                <a:latin typeface="Poppins Light"/>
                <a:ea typeface="Poppins Light"/>
                <a:cs typeface="Poppins Light"/>
                <a:sym typeface="Poppins Light"/>
              </a:rPr>
              <a:t>Lorem ipsum dolor sit amet, consectetur adipiscing elit. Suspendisse sed purus hendrerit, consequat eros at, faucibus leo. Duis ornare tempus lacus id porta. </a:t>
            </a:r>
          </a:p>
        </p:txBody>
      </p:sp>
      <p:sp>
        <p:nvSpPr>
          <p:cNvPr id="12" name="TextBox 12">
            <a:extLst>
              <a:ext uri="{FF2B5EF4-FFF2-40B4-BE49-F238E27FC236}">
                <a16:creationId xmlns:a16="http://schemas.microsoft.com/office/drawing/2014/main" id="{73E68186-CBC2-FC75-EB7F-B9D01167EEFC}"/>
              </a:ext>
            </a:extLst>
          </p:cNvPr>
          <p:cNvSpPr txBox="1"/>
          <p:nvPr/>
        </p:nvSpPr>
        <p:spPr>
          <a:xfrm>
            <a:off x="2743200" y="2171700"/>
            <a:ext cx="12954000" cy="6513322"/>
          </a:xfrm>
          <a:prstGeom prst="rect">
            <a:avLst/>
          </a:prstGeom>
        </p:spPr>
        <p:txBody>
          <a:bodyPr wrap="square" lIns="0" tIns="0" rIns="0" bIns="0" rtlCol="0" anchor="t">
            <a:spAutoFit/>
          </a:bodyPr>
          <a:lstStyle/>
          <a:p>
            <a:pPr>
              <a:buNone/>
            </a:pPr>
            <a:r>
              <a:rPr lang="en-US" sz="3000" b="1" dirty="0"/>
              <a:t>Step 5: LLM-Based Explanation &amp; Personalized Care Plan</a:t>
            </a:r>
          </a:p>
          <a:p>
            <a:pPr>
              <a:buNone/>
            </a:pPr>
            <a:endParaRPr lang="en-US" sz="3000" b="1" dirty="0"/>
          </a:p>
          <a:p>
            <a:pPr>
              <a:buFont typeface="Arial" panose="020B0604020202020204" pitchFamily="34" charset="0"/>
              <a:buChar char="•"/>
            </a:pPr>
            <a:r>
              <a:rPr lang="en-US" sz="3000" dirty="0"/>
              <a:t>Construct a </a:t>
            </a:r>
            <a:r>
              <a:rPr lang="en-US" sz="3000" b="1" dirty="0"/>
              <a:t>prompt</a:t>
            </a:r>
            <a:r>
              <a:rPr lang="en-US" sz="3000" dirty="0"/>
              <a:t> using:</a:t>
            </a:r>
          </a:p>
          <a:p>
            <a:pPr marL="742950" lvl="1" indent="-285750">
              <a:buFont typeface="Arial" panose="020B0604020202020204" pitchFamily="34" charset="0"/>
              <a:buChar char="•"/>
            </a:pPr>
            <a:r>
              <a:rPr lang="en-US" sz="3000" dirty="0"/>
              <a:t>Patient’s vitals and predicted class</a:t>
            </a:r>
          </a:p>
          <a:p>
            <a:pPr marL="742950" lvl="1" indent="-285750">
              <a:buFont typeface="Arial" panose="020B0604020202020204" pitchFamily="34" charset="0"/>
              <a:buChar char="•"/>
            </a:pPr>
            <a:r>
              <a:rPr lang="en-US" sz="3000" dirty="0"/>
              <a:t>Probability score</a:t>
            </a:r>
          </a:p>
          <a:p>
            <a:pPr marL="742950" lvl="1" indent="-285750">
              <a:buFont typeface="Arial" panose="020B0604020202020204" pitchFamily="34" charset="0"/>
              <a:buChar char="•"/>
            </a:pPr>
            <a:r>
              <a:rPr lang="en-US" sz="3000" dirty="0"/>
              <a:t>Top-5 similar patient summaries</a:t>
            </a:r>
          </a:p>
          <a:p>
            <a:pPr marL="742950" lvl="1" indent="-285750">
              <a:buFont typeface="Arial" panose="020B0604020202020204" pitchFamily="34" charset="0"/>
              <a:buChar char="•"/>
            </a:pPr>
            <a:endParaRPr lang="en-US" sz="3000" dirty="0"/>
          </a:p>
          <a:p>
            <a:pPr>
              <a:buFont typeface="Arial" panose="020B0604020202020204" pitchFamily="34" charset="0"/>
              <a:buChar char="•"/>
            </a:pPr>
            <a:r>
              <a:rPr lang="en-US" sz="3000" dirty="0"/>
              <a:t>Use a </a:t>
            </a:r>
            <a:r>
              <a:rPr lang="en-US" sz="3000" b="1" dirty="0"/>
              <a:t>Large Language Model (LLM)</a:t>
            </a:r>
            <a:r>
              <a:rPr lang="en-US" sz="3000" dirty="0"/>
              <a:t> like GPT-3.5 to generate:</a:t>
            </a:r>
          </a:p>
          <a:p>
            <a:pPr marL="742950" lvl="1" indent="-285750">
              <a:buFont typeface="Arial" panose="020B0604020202020204" pitchFamily="34" charset="0"/>
              <a:buChar char="•"/>
            </a:pPr>
            <a:r>
              <a:rPr lang="en-US" sz="3000" dirty="0"/>
              <a:t>A </a:t>
            </a:r>
            <a:r>
              <a:rPr lang="en-US" sz="3000" b="1" dirty="0"/>
              <a:t>natural language explanation</a:t>
            </a:r>
            <a:r>
              <a:rPr lang="en-US" sz="3000" dirty="0"/>
              <a:t> justifying the prediction</a:t>
            </a:r>
          </a:p>
          <a:p>
            <a:pPr marL="742950" lvl="1" indent="-285750">
              <a:buFont typeface="Arial" panose="020B0604020202020204" pitchFamily="34" charset="0"/>
              <a:buChar char="•"/>
            </a:pPr>
            <a:r>
              <a:rPr lang="en-US" sz="3000" dirty="0"/>
              <a:t>A </a:t>
            </a:r>
            <a:r>
              <a:rPr lang="en-US" sz="3000" b="1" dirty="0"/>
              <a:t>customized care plan</a:t>
            </a:r>
            <a:r>
              <a:rPr lang="en-US" sz="3000" dirty="0"/>
              <a:t> including:</a:t>
            </a:r>
          </a:p>
          <a:p>
            <a:pPr marL="1143000" lvl="2" indent="-228600">
              <a:buFont typeface="Arial" panose="020B0604020202020204" pitchFamily="34" charset="0"/>
              <a:buChar char="•"/>
            </a:pPr>
            <a:r>
              <a:rPr lang="en-US" sz="3000" dirty="0"/>
              <a:t>Lifestyle/dietary changes</a:t>
            </a:r>
          </a:p>
          <a:p>
            <a:pPr marL="1143000" lvl="2" indent="-228600">
              <a:buFont typeface="Arial" panose="020B0604020202020204" pitchFamily="34" charset="0"/>
              <a:buChar char="•"/>
            </a:pPr>
            <a:r>
              <a:rPr lang="en-US" sz="3000" dirty="0"/>
              <a:t>Test follow-ups (e.g., HbA1c, glucose monitoring)</a:t>
            </a:r>
          </a:p>
          <a:p>
            <a:pPr marL="1143000" lvl="2" indent="-228600">
              <a:buFont typeface="Arial" panose="020B0604020202020204" pitchFamily="34" charset="0"/>
              <a:buChar char="•"/>
            </a:pPr>
            <a:r>
              <a:rPr lang="en-US" sz="3000" dirty="0"/>
              <a:t>Risk mitigation tips</a:t>
            </a:r>
          </a:p>
          <a:p>
            <a:pPr algn="ctr">
              <a:lnSpc>
                <a:spcPts val="4206"/>
              </a:lnSpc>
              <a:spcBef>
                <a:spcPct val="0"/>
              </a:spcBef>
            </a:pPr>
            <a:endParaRPr lang="en-US" sz="3000" b="1" dirty="0">
              <a:solidFill>
                <a:srgbClr val="FFFFFF"/>
              </a:solidFill>
              <a:latin typeface="Poppins Bold"/>
              <a:ea typeface="Poppins Bold"/>
              <a:cs typeface="Poppins Bold"/>
              <a:sym typeface="Poppins Bold"/>
            </a:endParaRPr>
          </a:p>
        </p:txBody>
      </p:sp>
      <p:sp>
        <p:nvSpPr>
          <p:cNvPr id="13" name="Freeform 13">
            <a:extLst>
              <a:ext uri="{FF2B5EF4-FFF2-40B4-BE49-F238E27FC236}">
                <a16:creationId xmlns:a16="http://schemas.microsoft.com/office/drawing/2014/main" id="{B46A4A55-CD5C-10EF-EADB-623C6D6A2999}"/>
              </a:ext>
            </a:extLst>
          </p:cNvPr>
          <p:cNvSpPr/>
          <p:nvPr/>
        </p:nvSpPr>
        <p:spPr>
          <a:xfrm>
            <a:off x="-1060413" y="-823170"/>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4" name="Freeform 14">
            <a:extLst>
              <a:ext uri="{FF2B5EF4-FFF2-40B4-BE49-F238E27FC236}">
                <a16:creationId xmlns:a16="http://schemas.microsoft.com/office/drawing/2014/main" id="{9F042F8A-37AF-FEC5-E48D-BCE22C573E0D}"/>
              </a:ext>
            </a:extLst>
          </p:cNvPr>
          <p:cNvSpPr/>
          <p:nvPr/>
        </p:nvSpPr>
        <p:spPr>
          <a:xfrm>
            <a:off x="859950" y="6955981"/>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5" name="Freeform 15">
            <a:extLst>
              <a:ext uri="{FF2B5EF4-FFF2-40B4-BE49-F238E27FC236}">
                <a16:creationId xmlns:a16="http://schemas.microsoft.com/office/drawing/2014/main" id="{0B25A1C3-C787-DF5C-033F-72BE8B478874}"/>
              </a:ext>
            </a:extLst>
          </p:cNvPr>
          <p:cNvSpPr/>
          <p:nvPr/>
        </p:nvSpPr>
        <p:spPr>
          <a:xfrm>
            <a:off x="498506" y="8255254"/>
            <a:ext cx="721352" cy="662333"/>
          </a:xfrm>
          <a:custGeom>
            <a:avLst/>
            <a:gdLst/>
            <a:ahLst/>
            <a:cxnLst/>
            <a:rect l="l" t="t" r="r" b="b"/>
            <a:pathLst>
              <a:path w="721352" h="662333">
                <a:moveTo>
                  <a:pt x="0" y="0"/>
                </a:moveTo>
                <a:lnTo>
                  <a:pt x="721353" y="0"/>
                </a:lnTo>
                <a:lnTo>
                  <a:pt x="721353"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6" name="Freeform 16">
            <a:extLst>
              <a:ext uri="{FF2B5EF4-FFF2-40B4-BE49-F238E27FC236}">
                <a16:creationId xmlns:a16="http://schemas.microsoft.com/office/drawing/2014/main" id="{5A1DF681-65F0-CA96-F9BF-050622D20C22}"/>
              </a:ext>
            </a:extLst>
          </p:cNvPr>
          <p:cNvSpPr/>
          <p:nvPr/>
        </p:nvSpPr>
        <p:spPr>
          <a:xfrm>
            <a:off x="1219859" y="9222386"/>
            <a:ext cx="659996" cy="605996"/>
          </a:xfrm>
          <a:custGeom>
            <a:avLst/>
            <a:gdLst/>
            <a:ahLst/>
            <a:cxnLst/>
            <a:rect l="l" t="t" r="r" b="b"/>
            <a:pathLst>
              <a:path w="659996" h="605996">
                <a:moveTo>
                  <a:pt x="0" y="0"/>
                </a:moveTo>
                <a:lnTo>
                  <a:pt x="659995" y="0"/>
                </a:lnTo>
                <a:lnTo>
                  <a:pt x="659995" y="605996"/>
                </a:lnTo>
                <a:lnTo>
                  <a:pt x="0" y="6059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7" name="Freeform 17">
            <a:extLst>
              <a:ext uri="{FF2B5EF4-FFF2-40B4-BE49-F238E27FC236}">
                <a16:creationId xmlns:a16="http://schemas.microsoft.com/office/drawing/2014/main" id="{B9B311B4-2C9D-C572-5418-00A662752AFD}"/>
              </a:ext>
            </a:extLst>
          </p:cNvPr>
          <p:cNvSpPr/>
          <p:nvPr/>
        </p:nvSpPr>
        <p:spPr>
          <a:xfrm>
            <a:off x="16215302" y="495332"/>
            <a:ext cx="1082024" cy="993495"/>
          </a:xfrm>
          <a:custGeom>
            <a:avLst/>
            <a:gdLst/>
            <a:ahLst/>
            <a:cxnLst/>
            <a:rect l="l" t="t" r="r" b="b"/>
            <a:pathLst>
              <a:path w="1082024" h="993495">
                <a:moveTo>
                  <a:pt x="0" y="0"/>
                </a:moveTo>
                <a:lnTo>
                  <a:pt x="1082024" y="0"/>
                </a:lnTo>
                <a:lnTo>
                  <a:pt x="1082024" y="993495"/>
                </a:lnTo>
                <a:lnTo>
                  <a:pt x="0" y="9934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8" name="Freeform 18">
            <a:extLst>
              <a:ext uri="{FF2B5EF4-FFF2-40B4-BE49-F238E27FC236}">
                <a16:creationId xmlns:a16="http://schemas.microsoft.com/office/drawing/2014/main" id="{1D0BD8D7-4BC1-7B95-5E66-137239245B0E}"/>
              </a:ext>
            </a:extLst>
          </p:cNvPr>
          <p:cNvSpPr/>
          <p:nvPr/>
        </p:nvSpPr>
        <p:spPr>
          <a:xfrm>
            <a:off x="17113751" y="1794604"/>
            <a:ext cx="721352" cy="662333"/>
          </a:xfrm>
          <a:custGeom>
            <a:avLst/>
            <a:gdLst/>
            <a:ahLst/>
            <a:cxnLst/>
            <a:rect l="l" t="t" r="r" b="b"/>
            <a:pathLst>
              <a:path w="721352" h="662333">
                <a:moveTo>
                  <a:pt x="0" y="0"/>
                </a:moveTo>
                <a:lnTo>
                  <a:pt x="721352" y="0"/>
                </a:lnTo>
                <a:lnTo>
                  <a:pt x="721352" y="662332"/>
                </a:lnTo>
                <a:lnTo>
                  <a:pt x="0" y="66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9" name="Freeform 19">
            <a:extLst>
              <a:ext uri="{FF2B5EF4-FFF2-40B4-BE49-F238E27FC236}">
                <a16:creationId xmlns:a16="http://schemas.microsoft.com/office/drawing/2014/main" id="{32666610-422F-4885-6BBE-727DD84FE7E9}"/>
              </a:ext>
            </a:extLst>
          </p:cNvPr>
          <p:cNvSpPr/>
          <p:nvPr/>
        </p:nvSpPr>
        <p:spPr>
          <a:xfrm>
            <a:off x="16575211" y="2761736"/>
            <a:ext cx="659996" cy="605996"/>
          </a:xfrm>
          <a:custGeom>
            <a:avLst/>
            <a:gdLst/>
            <a:ahLst/>
            <a:cxnLst/>
            <a:rect l="l" t="t" r="r" b="b"/>
            <a:pathLst>
              <a:path w="659996" h="605996">
                <a:moveTo>
                  <a:pt x="0" y="0"/>
                </a:moveTo>
                <a:lnTo>
                  <a:pt x="659995" y="0"/>
                </a:lnTo>
                <a:lnTo>
                  <a:pt x="659995" y="605997"/>
                </a:lnTo>
                <a:lnTo>
                  <a:pt x="0" y="60599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extLst>
      <p:ext uri="{BB962C8B-B14F-4D97-AF65-F5344CB8AC3E}">
        <p14:creationId xmlns:p14="http://schemas.microsoft.com/office/powerpoint/2010/main" val="277162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2779" y="-280684"/>
            <a:ext cx="5620930" cy="5509404"/>
          </a:xfrm>
          <a:custGeom>
            <a:avLst/>
            <a:gdLst/>
            <a:ahLst/>
            <a:cxnLst/>
            <a:rect l="l" t="t" r="r" b="b"/>
            <a:pathLst>
              <a:path w="5620930" h="5509404">
                <a:moveTo>
                  <a:pt x="0" y="0"/>
                </a:moveTo>
                <a:lnTo>
                  <a:pt x="5620930" y="0"/>
                </a:lnTo>
                <a:lnTo>
                  <a:pt x="5620930" y="5509404"/>
                </a:lnTo>
                <a:lnTo>
                  <a:pt x="0" y="5509404"/>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flipH="1" flipV="1">
            <a:off x="14965488" y="6083482"/>
            <a:ext cx="5247619" cy="5143500"/>
          </a:xfrm>
          <a:custGeom>
            <a:avLst/>
            <a:gdLst/>
            <a:ahLst/>
            <a:cxnLst/>
            <a:rect l="l" t="t" r="r" b="b"/>
            <a:pathLst>
              <a:path w="5247619" h="5143500">
                <a:moveTo>
                  <a:pt x="5247620" y="5143500"/>
                </a:moveTo>
                <a:lnTo>
                  <a:pt x="0" y="5143500"/>
                </a:lnTo>
                <a:lnTo>
                  <a:pt x="0" y="0"/>
                </a:lnTo>
                <a:lnTo>
                  <a:pt x="5247620" y="0"/>
                </a:lnTo>
                <a:lnTo>
                  <a:pt x="5247620" y="514350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11" name="TextBox 11"/>
          <p:cNvSpPr txBox="1"/>
          <p:nvPr/>
        </p:nvSpPr>
        <p:spPr>
          <a:xfrm>
            <a:off x="3628151" y="1308059"/>
            <a:ext cx="9558481" cy="879984"/>
          </a:xfrm>
          <a:prstGeom prst="rect">
            <a:avLst/>
          </a:prstGeom>
        </p:spPr>
        <p:txBody>
          <a:bodyPr lIns="0" tIns="0" rIns="0" bIns="0" rtlCol="0" anchor="t">
            <a:spAutoFit/>
          </a:bodyPr>
          <a:lstStyle/>
          <a:p>
            <a:pPr lvl="0" algn="r">
              <a:lnSpc>
                <a:spcPts val="7420"/>
              </a:lnSpc>
              <a:spcBef>
                <a:spcPct val="0"/>
              </a:spcBef>
            </a:pPr>
            <a:r>
              <a:rPr lang="en-US" sz="4800" b="1" dirty="0">
                <a:solidFill>
                  <a:schemeClr val="accent1"/>
                </a:solidFill>
              </a:rPr>
              <a:t>PROJECT APPROACH TIMELINE</a:t>
            </a:r>
            <a:endParaRPr lang="en-US" sz="4800" b="1" u="none" strike="noStrike" dirty="0">
              <a:solidFill>
                <a:srgbClr val="0A8271"/>
              </a:solidFill>
              <a:latin typeface="Bernoru"/>
              <a:ea typeface="Bernoru"/>
              <a:cs typeface="Bernoru"/>
              <a:sym typeface="Bernoru"/>
            </a:endParaRPr>
          </a:p>
        </p:txBody>
      </p:sp>
      <p:sp>
        <p:nvSpPr>
          <p:cNvPr id="16" name="Freeform 16"/>
          <p:cNvSpPr/>
          <p:nvPr/>
        </p:nvSpPr>
        <p:spPr>
          <a:xfrm>
            <a:off x="598903" y="8479436"/>
            <a:ext cx="898734" cy="825201"/>
          </a:xfrm>
          <a:custGeom>
            <a:avLst/>
            <a:gdLst/>
            <a:ahLst/>
            <a:cxnLst/>
            <a:rect l="l" t="t" r="r" b="b"/>
            <a:pathLst>
              <a:path w="898734" h="825201">
                <a:moveTo>
                  <a:pt x="0" y="0"/>
                </a:moveTo>
                <a:lnTo>
                  <a:pt x="898734" y="0"/>
                </a:lnTo>
                <a:lnTo>
                  <a:pt x="898734" y="825201"/>
                </a:lnTo>
                <a:lnTo>
                  <a:pt x="0" y="82520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7" name="Freeform 17"/>
          <p:cNvSpPr/>
          <p:nvPr/>
        </p:nvSpPr>
        <p:spPr>
          <a:xfrm>
            <a:off x="299324" y="9304637"/>
            <a:ext cx="599158" cy="550136"/>
          </a:xfrm>
          <a:custGeom>
            <a:avLst/>
            <a:gdLst/>
            <a:ahLst/>
            <a:cxnLst/>
            <a:rect l="l" t="t" r="r" b="b"/>
            <a:pathLst>
              <a:path w="599158" h="550136">
                <a:moveTo>
                  <a:pt x="0" y="0"/>
                </a:moveTo>
                <a:lnTo>
                  <a:pt x="599158" y="0"/>
                </a:lnTo>
                <a:lnTo>
                  <a:pt x="599158" y="550136"/>
                </a:lnTo>
                <a:lnTo>
                  <a:pt x="0" y="55013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8" name="Freeform 18"/>
          <p:cNvSpPr/>
          <p:nvPr/>
        </p:nvSpPr>
        <p:spPr>
          <a:xfrm>
            <a:off x="774172" y="9854773"/>
            <a:ext cx="548195" cy="503343"/>
          </a:xfrm>
          <a:custGeom>
            <a:avLst/>
            <a:gdLst/>
            <a:ahLst/>
            <a:cxnLst/>
            <a:rect l="l" t="t" r="r" b="b"/>
            <a:pathLst>
              <a:path w="548195" h="503343">
                <a:moveTo>
                  <a:pt x="0" y="0"/>
                </a:moveTo>
                <a:lnTo>
                  <a:pt x="548195" y="0"/>
                </a:lnTo>
                <a:lnTo>
                  <a:pt x="548195" y="503343"/>
                </a:lnTo>
                <a:lnTo>
                  <a:pt x="0" y="50334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19" name="Freeform 19"/>
          <p:cNvSpPr/>
          <p:nvPr/>
        </p:nvSpPr>
        <p:spPr>
          <a:xfrm>
            <a:off x="14961045" y="615014"/>
            <a:ext cx="2298255" cy="827372"/>
          </a:xfrm>
          <a:custGeom>
            <a:avLst/>
            <a:gdLst/>
            <a:ahLst/>
            <a:cxnLst/>
            <a:rect l="l" t="t" r="r" b="b"/>
            <a:pathLst>
              <a:path w="2298255" h="827372">
                <a:moveTo>
                  <a:pt x="0" y="0"/>
                </a:moveTo>
                <a:lnTo>
                  <a:pt x="2298255" y="0"/>
                </a:lnTo>
                <a:lnTo>
                  <a:pt x="2298255" y="827372"/>
                </a:lnTo>
                <a:lnTo>
                  <a:pt x="0" y="82737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pic>
        <p:nvPicPr>
          <p:cNvPr id="20" name="Picture 19">
            <a:extLst>
              <a:ext uri="{FF2B5EF4-FFF2-40B4-BE49-F238E27FC236}">
                <a16:creationId xmlns:a16="http://schemas.microsoft.com/office/drawing/2014/main" id="{ACFA71D6-84EA-B627-DF85-3BF4D4FB9C18}"/>
              </a:ext>
            </a:extLst>
          </p:cNvPr>
          <p:cNvPicPr>
            <a:picLocks noChangeAspect="1"/>
          </p:cNvPicPr>
          <p:nvPr/>
        </p:nvPicPr>
        <p:blipFill>
          <a:blip r:embed="rId8">
            <a:extLst>
              <a:ext uri="{28A0092B-C50C-407E-A947-70E740481C1C}">
                <a14:useLocalDpi xmlns:a14="http://schemas.microsoft.com/office/drawing/2010/main" val="0"/>
              </a:ext>
            </a:extLst>
          </a:blip>
          <a:srcRect l="800" t="30132" b="7204"/>
          <a:stretch>
            <a:fillRect/>
          </a:stretch>
        </p:blipFill>
        <p:spPr>
          <a:xfrm>
            <a:off x="1797216" y="3088602"/>
            <a:ext cx="15048344" cy="55457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1985</Words>
  <Application>Microsoft Office PowerPoint</Application>
  <PresentationFormat>Custom</PresentationFormat>
  <Paragraphs>135</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Bungee</vt:lpstr>
      <vt:lpstr>Poppins Light</vt:lpstr>
      <vt:lpstr>Calibri</vt:lpstr>
      <vt:lpstr>Bernoru</vt:lpstr>
      <vt:lpstr>Arial</vt:lpstr>
      <vt:lpstr>Poppins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Innovations in Medicine Presentation</dc:title>
  <dc:creator>Akshata Desai</dc:creator>
  <cp:lastModifiedBy>Akshata Desai</cp:lastModifiedBy>
  <cp:revision>4</cp:revision>
  <dcterms:created xsi:type="dcterms:W3CDTF">2006-08-16T00:00:00Z</dcterms:created>
  <dcterms:modified xsi:type="dcterms:W3CDTF">2025-08-06T12:41:42Z</dcterms:modified>
  <dc:identifier>DAGvCKOsR64</dc:identifier>
</cp:coreProperties>
</file>